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36" r:id="rId2"/>
    <p:sldId id="328" r:id="rId3"/>
    <p:sldId id="359" r:id="rId4"/>
    <p:sldId id="362" r:id="rId5"/>
    <p:sldId id="402" r:id="rId6"/>
    <p:sldId id="403" r:id="rId7"/>
    <p:sldId id="404" r:id="rId8"/>
    <p:sldId id="406" r:id="rId9"/>
    <p:sldId id="420" r:id="rId10"/>
    <p:sldId id="421" r:id="rId11"/>
    <p:sldId id="427" r:id="rId12"/>
    <p:sldId id="424" r:id="rId13"/>
    <p:sldId id="407" r:id="rId14"/>
    <p:sldId id="423" r:id="rId15"/>
    <p:sldId id="428" r:id="rId16"/>
    <p:sldId id="426" r:id="rId17"/>
    <p:sldId id="412" r:id="rId18"/>
    <p:sldId id="418" r:id="rId19"/>
    <p:sldId id="417" r:id="rId20"/>
    <p:sldId id="430" r:id="rId21"/>
    <p:sldId id="414" r:id="rId22"/>
    <p:sldId id="431" r:id="rId23"/>
    <p:sldId id="298" r:id="rId24"/>
    <p:sldId id="365" r:id="rId25"/>
  </p:sldIdLst>
  <p:sldSz cx="12192000" cy="6858000"/>
  <p:notesSz cx="6819900" cy="99187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1F1720-125D-425C-BA4C-C249B4B58D8F}" v="296" dt="2023-03-06T14:45:09.466"/>
    <p1510:client id="{30A0E365-3432-4474-9BB7-C4EF0E9F0636}" v="70" dt="2023-03-13T11:01:06.146"/>
    <p1510:client id="{47860C78-D740-4F59-86E2-1CD10B6BA513}" v="142" dt="2023-03-08T09:46:47.940"/>
    <p1510:client id="{6C4FA2CC-88D9-42FC-AD86-1BAE75C4C5DB}" v="122" dt="2023-03-06T12:36:07.698"/>
    <p1510:client id="{9D469C41-7F83-4AEA-98FA-9D497C38C66B}" v="6" dt="2023-03-06T12:28:39.827"/>
    <p1510:client id="{D1C5214A-6B2A-45E5-9537-0B894A9AC2F6}" v="127" dt="2023-03-06T12:27:39.615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D7C06E-DE59-4D12-AD83-142A056F3D7E}" type="doc">
      <dgm:prSet loTypeId="urn:microsoft.com/office/officeart/2005/8/layout/vList5" loCatId="list" qsTypeId="urn:microsoft.com/office/officeart/2005/8/quickstyle/3d1#1" qsCatId="3D" csTypeId="urn:microsoft.com/office/officeart/2005/8/colors/accent1_2#1" csCatId="accent1" phldr="1"/>
      <dgm:spPr/>
      <dgm:t>
        <a:bodyPr/>
        <a:lstStyle/>
        <a:p>
          <a:endParaRPr lang="de-DE"/>
        </a:p>
      </dgm:t>
    </dgm:pt>
    <dgm:pt modelId="{F938FB09-4F22-4B3A-9A07-9BD4C147F432}">
      <dgm:prSet custT="1"/>
      <dgm:spPr/>
      <dgm:t>
        <a:bodyPr/>
        <a:lstStyle/>
        <a:p>
          <a:pPr rtl="0"/>
          <a:r>
            <a:rPr lang="de-DE" sz="3000" b="1" dirty="0">
              <a:latin typeface="Calibri" panose="020F0502020204030204" pitchFamily="34" charset="0"/>
              <a:cs typeface="Calibri" panose="020F0502020204030204" pitchFamily="34" charset="0"/>
            </a:rPr>
            <a:t>Orientierungsstufe Jahrgangsstufen 5+6</a:t>
          </a:r>
          <a:endParaRPr lang="de-DE" sz="3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3D5785-A647-4C11-83FA-885E17B16FD0}" type="parTrans" cxnId="{7DB0C96B-4E99-4CB3-8030-B6B6A5599B16}">
      <dgm:prSet/>
      <dgm:spPr/>
      <dgm:t>
        <a:bodyPr/>
        <a:lstStyle/>
        <a:p>
          <a:endParaRPr lang="de-DE"/>
        </a:p>
      </dgm:t>
    </dgm:pt>
    <dgm:pt modelId="{4EBC21AC-952D-456A-812B-7B7ABB6F796D}" type="sibTrans" cxnId="{7DB0C96B-4E99-4CB3-8030-B6B6A5599B16}">
      <dgm:prSet/>
      <dgm:spPr/>
      <dgm:t>
        <a:bodyPr/>
        <a:lstStyle/>
        <a:p>
          <a:endParaRPr lang="de-DE"/>
        </a:p>
      </dgm:t>
    </dgm:pt>
    <dgm:pt modelId="{1AC4EE6B-8202-4A77-B72F-EA55902AE02F}">
      <dgm:prSet custT="1"/>
      <dgm:spPr/>
      <dgm:t>
        <a:bodyPr/>
        <a:lstStyle/>
        <a:p>
          <a:pPr rtl="0"/>
          <a:r>
            <a:rPr lang="de-DE" sz="2200" b="1" smtClean="0">
              <a:latin typeface="Calibri" panose="020F0502020204030204" pitchFamily="34" charset="0"/>
              <a:cs typeface="Calibri" panose="020F0502020204030204" pitchFamily="34" charset="0"/>
            </a:rPr>
            <a:t>Gymnasialzug</a:t>
          </a:r>
          <a:r>
            <a:rPr lang="de-DE" sz="220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sz="2200" dirty="0" smtClean="0">
              <a:latin typeface="Calibri" panose="020F0502020204030204" pitchFamily="34" charset="0"/>
              <a:cs typeface="Calibri" panose="020F0502020204030204" pitchFamily="34" charset="0"/>
            </a:rPr>
            <a:t>Jahrgangsstufen</a:t>
          </a:r>
        </a:p>
        <a:p>
          <a:pPr rtl="0"/>
          <a:r>
            <a:rPr lang="de-DE" sz="2200" dirty="0" smtClean="0">
              <a:latin typeface="Calibri" panose="020F0502020204030204" pitchFamily="34" charset="0"/>
              <a:cs typeface="Calibri" panose="020F0502020204030204" pitchFamily="34" charset="0"/>
            </a:rPr>
            <a:t>7-13</a:t>
          </a:r>
          <a:endParaRPr lang="de-DE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F6982EF-9224-4488-B9AE-B3A706E6626F}" type="parTrans" cxnId="{7C63480B-FB6B-4461-BF2D-538203D16A10}">
      <dgm:prSet/>
      <dgm:spPr/>
      <dgm:t>
        <a:bodyPr/>
        <a:lstStyle/>
        <a:p>
          <a:endParaRPr lang="de-DE"/>
        </a:p>
      </dgm:t>
    </dgm:pt>
    <dgm:pt modelId="{3F8D3836-C607-4E19-8AC7-C1AFCFE9BCF5}" type="sibTrans" cxnId="{7C63480B-FB6B-4461-BF2D-538203D16A10}">
      <dgm:prSet/>
      <dgm:spPr/>
      <dgm:t>
        <a:bodyPr/>
        <a:lstStyle/>
        <a:p>
          <a:endParaRPr lang="de-DE"/>
        </a:p>
      </dgm:t>
    </dgm:pt>
    <dgm:pt modelId="{E6A7802F-75F7-4404-BF40-F5573766196D}">
      <dgm:prSet custT="1"/>
      <dgm:spPr/>
      <dgm:t>
        <a:bodyPr/>
        <a:lstStyle/>
        <a:p>
          <a:pPr rtl="0"/>
          <a:r>
            <a:rPr lang="de-DE" sz="2200" b="1" dirty="0">
              <a:latin typeface="Calibri" panose="020F0502020204030204" pitchFamily="34" charset="0"/>
              <a:cs typeface="Calibri" panose="020F0502020204030204" pitchFamily="34" charset="0"/>
            </a:rPr>
            <a:t>Mittelschulzug</a:t>
          </a:r>
          <a:r>
            <a:rPr lang="de-DE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sz="2200" dirty="0" smtClean="0">
              <a:latin typeface="Calibri" panose="020F0502020204030204" pitchFamily="34" charset="0"/>
              <a:cs typeface="Calibri" panose="020F0502020204030204" pitchFamily="34" charset="0"/>
            </a:rPr>
            <a:t>Jahrgangsstufen</a:t>
          </a:r>
        </a:p>
        <a:p>
          <a:pPr rtl="0"/>
          <a:r>
            <a:rPr lang="de-DE" sz="2200" dirty="0" smtClean="0">
              <a:latin typeface="Calibri" panose="020F0502020204030204" pitchFamily="34" charset="0"/>
              <a:cs typeface="Calibri" panose="020F0502020204030204" pitchFamily="34" charset="0"/>
            </a:rPr>
            <a:t>  </a:t>
          </a:r>
          <a:r>
            <a:rPr lang="de-DE" sz="2200" dirty="0">
              <a:latin typeface="Calibri" panose="020F0502020204030204" pitchFamily="34" charset="0"/>
              <a:cs typeface="Calibri" panose="020F0502020204030204" pitchFamily="34" charset="0"/>
            </a:rPr>
            <a:t>7-9</a:t>
          </a:r>
        </a:p>
      </dgm:t>
    </dgm:pt>
    <dgm:pt modelId="{5DC86E5B-95C0-4259-A0C5-260B14AF9331}" type="sibTrans" cxnId="{F37CA0A4-0778-4A13-82E8-563DDEE882A2}">
      <dgm:prSet/>
      <dgm:spPr/>
      <dgm:t>
        <a:bodyPr/>
        <a:lstStyle/>
        <a:p>
          <a:endParaRPr lang="de-DE"/>
        </a:p>
      </dgm:t>
    </dgm:pt>
    <dgm:pt modelId="{5FDE97E1-108A-4226-B554-B4D53EED362F}" type="parTrans" cxnId="{F37CA0A4-0778-4A13-82E8-563DDEE882A2}">
      <dgm:prSet/>
      <dgm:spPr/>
      <dgm:t>
        <a:bodyPr/>
        <a:lstStyle/>
        <a:p>
          <a:endParaRPr lang="de-DE"/>
        </a:p>
      </dgm:t>
    </dgm:pt>
    <dgm:pt modelId="{DB4DFC8A-0A84-491D-A658-1D70AFB49D09}">
      <dgm:prSet custT="1"/>
      <dgm:spPr/>
      <dgm:t>
        <a:bodyPr/>
        <a:lstStyle/>
        <a:p>
          <a:pPr rtl="0"/>
          <a:r>
            <a:rPr lang="de-DE" sz="2200" b="1" dirty="0" smtClean="0">
              <a:latin typeface="Calibri" panose="020F0502020204030204" pitchFamily="34" charset="0"/>
              <a:cs typeface="Calibri" panose="020F0502020204030204" pitchFamily="34" charset="0"/>
            </a:rPr>
            <a:t>Realschulzug</a:t>
          </a:r>
          <a:r>
            <a:rPr lang="de-DE" sz="2200" dirty="0" smtClean="0">
              <a:latin typeface="Calibri" panose="020F0502020204030204" pitchFamily="34" charset="0"/>
              <a:cs typeface="Calibri" panose="020F0502020204030204" pitchFamily="34" charset="0"/>
            </a:rPr>
            <a:t> Jahrgangsstufen</a:t>
          </a:r>
        </a:p>
        <a:p>
          <a:pPr rtl="0"/>
          <a:r>
            <a:rPr lang="de-DE" sz="2200" dirty="0" smtClean="0">
              <a:latin typeface="Calibri" panose="020F0502020204030204" pitchFamily="34" charset="0"/>
              <a:cs typeface="Calibri" panose="020F0502020204030204" pitchFamily="34" charset="0"/>
            </a:rPr>
            <a:t> 7-10</a:t>
          </a:r>
          <a:endParaRPr lang="de-DE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855B769-809D-4C4C-B38C-97B07D55F464}" type="sibTrans" cxnId="{F281244A-C57E-421F-B607-E85EC46DDB87}">
      <dgm:prSet/>
      <dgm:spPr/>
      <dgm:t>
        <a:bodyPr/>
        <a:lstStyle/>
        <a:p>
          <a:endParaRPr lang="de-DE"/>
        </a:p>
      </dgm:t>
    </dgm:pt>
    <dgm:pt modelId="{C393C661-D116-4940-BA3A-31CD8505475C}" type="parTrans" cxnId="{F281244A-C57E-421F-B607-E85EC46DDB87}">
      <dgm:prSet/>
      <dgm:spPr/>
      <dgm:t>
        <a:bodyPr/>
        <a:lstStyle/>
        <a:p>
          <a:endParaRPr lang="de-DE"/>
        </a:p>
      </dgm:t>
    </dgm:pt>
    <dgm:pt modelId="{1E73CC09-DE8F-48DE-9436-4B5C14A51625}" type="pres">
      <dgm:prSet presAssocID="{DBD7C06E-DE59-4D12-AD83-142A056F3D7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DFE23707-A06E-4CD1-B61E-8CE180BDD1D8}" type="pres">
      <dgm:prSet presAssocID="{F938FB09-4F22-4B3A-9A07-9BD4C147F432}" presName="linNode" presStyleCnt="0"/>
      <dgm:spPr/>
    </dgm:pt>
    <dgm:pt modelId="{B945B296-694E-4B71-BBE7-CB810FE0AB5B}" type="pres">
      <dgm:prSet presAssocID="{F938FB09-4F22-4B3A-9A07-9BD4C147F432}" presName="parentText" presStyleLbl="node1" presStyleIdx="0" presStyleCnt="4" custScaleX="277778" custScaleY="158758" custLinFactY="2552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9EAE6ED-4DF8-4E66-97DA-C8F9E6062A76}" type="pres">
      <dgm:prSet presAssocID="{4EBC21AC-952D-456A-812B-7B7ABB6F796D}" presName="sp" presStyleCnt="0"/>
      <dgm:spPr/>
    </dgm:pt>
    <dgm:pt modelId="{DF72E662-2124-4215-808D-7A23BE8886DB}" type="pres">
      <dgm:prSet presAssocID="{1AC4EE6B-8202-4A77-B72F-EA55902AE02F}" presName="linNode" presStyleCnt="0"/>
      <dgm:spPr/>
    </dgm:pt>
    <dgm:pt modelId="{A0D0E803-5245-44E8-A457-C5B450A2C8C2}" type="pres">
      <dgm:prSet presAssocID="{1AC4EE6B-8202-4A77-B72F-EA55902AE02F}" presName="parentText" presStyleLbl="node1" presStyleIdx="1" presStyleCnt="4" custScaleX="86393" custScaleY="243138" custLinFactY="100000" custLinFactNeighborX="-1181" custLinFactNeighborY="171636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F1632CA-C8AE-4971-A0DD-0893C1FAA85F}" type="pres">
      <dgm:prSet presAssocID="{3F8D3836-C607-4E19-8AC7-C1AFCFE9BCF5}" presName="sp" presStyleCnt="0"/>
      <dgm:spPr/>
    </dgm:pt>
    <dgm:pt modelId="{82CA4522-CBDF-4261-A405-D42CF39EFE0F}" type="pres">
      <dgm:prSet presAssocID="{DB4DFC8A-0A84-491D-A658-1D70AFB49D09}" presName="linNode" presStyleCnt="0"/>
      <dgm:spPr/>
    </dgm:pt>
    <dgm:pt modelId="{D478F6FB-D47D-4620-994E-4CDECECB0B5B}" type="pres">
      <dgm:prSet presAssocID="{DB4DFC8A-0A84-491D-A658-1D70AFB49D09}" presName="parentText" presStyleLbl="node1" presStyleIdx="2" presStyleCnt="4" custScaleX="84829" custScaleY="243796" custLinFactNeighborX="96418" custLinFactNeighborY="27928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699E490-C048-48A5-BF33-08662320099D}" type="pres">
      <dgm:prSet presAssocID="{C855B769-809D-4C4C-B38C-97B07D55F464}" presName="sp" presStyleCnt="0"/>
      <dgm:spPr/>
    </dgm:pt>
    <dgm:pt modelId="{908E0F38-F350-4C2F-B2E4-87EFBE1E50FD}" type="pres">
      <dgm:prSet presAssocID="{E6A7802F-75F7-4404-BF40-F5573766196D}" presName="linNode" presStyleCnt="0"/>
      <dgm:spPr/>
    </dgm:pt>
    <dgm:pt modelId="{BF82EDA1-008E-4B57-BE90-C6E0162F2C2B}" type="pres">
      <dgm:prSet presAssocID="{E6A7802F-75F7-4404-BF40-F5573766196D}" presName="parentText" presStyleLbl="node1" presStyleIdx="3" presStyleCnt="4" custScaleX="83644" custScaleY="239053" custLinFactX="94412" custLinFactY="-100000" custLinFactNeighborX="100000" custLinFactNeighborY="-127007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F281244A-C57E-421F-B607-E85EC46DDB87}" srcId="{DBD7C06E-DE59-4D12-AD83-142A056F3D7E}" destId="{DB4DFC8A-0A84-491D-A658-1D70AFB49D09}" srcOrd="2" destOrd="0" parTransId="{C393C661-D116-4940-BA3A-31CD8505475C}" sibTransId="{C855B769-809D-4C4C-B38C-97B07D55F464}"/>
    <dgm:cxn modelId="{7C63480B-FB6B-4461-BF2D-538203D16A10}" srcId="{DBD7C06E-DE59-4D12-AD83-142A056F3D7E}" destId="{1AC4EE6B-8202-4A77-B72F-EA55902AE02F}" srcOrd="1" destOrd="0" parTransId="{BF6982EF-9224-4488-B9AE-B3A706E6626F}" sibTransId="{3F8D3836-C607-4E19-8AC7-C1AFCFE9BCF5}"/>
    <dgm:cxn modelId="{683FFDC0-6B28-4483-99CC-F4779B7581AE}" type="presOf" srcId="{DBD7C06E-DE59-4D12-AD83-142A056F3D7E}" destId="{1E73CC09-DE8F-48DE-9436-4B5C14A51625}" srcOrd="0" destOrd="0" presId="urn:microsoft.com/office/officeart/2005/8/layout/vList5"/>
    <dgm:cxn modelId="{7DB0C96B-4E99-4CB3-8030-B6B6A5599B16}" srcId="{DBD7C06E-DE59-4D12-AD83-142A056F3D7E}" destId="{F938FB09-4F22-4B3A-9A07-9BD4C147F432}" srcOrd="0" destOrd="0" parTransId="{1E3D5785-A647-4C11-83FA-885E17B16FD0}" sibTransId="{4EBC21AC-952D-456A-812B-7B7ABB6F796D}"/>
    <dgm:cxn modelId="{42CAE644-A50B-4BB1-97F8-ECA36AA72790}" type="presOf" srcId="{E6A7802F-75F7-4404-BF40-F5573766196D}" destId="{BF82EDA1-008E-4B57-BE90-C6E0162F2C2B}" srcOrd="0" destOrd="0" presId="urn:microsoft.com/office/officeart/2005/8/layout/vList5"/>
    <dgm:cxn modelId="{47E956B0-929F-4D1E-AB24-E90153DE51AF}" type="presOf" srcId="{1AC4EE6B-8202-4A77-B72F-EA55902AE02F}" destId="{A0D0E803-5245-44E8-A457-C5B450A2C8C2}" srcOrd="0" destOrd="0" presId="urn:microsoft.com/office/officeart/2005/8/layout/vList5"/>
    <dgm:cxn modelId="{3F413F07-FD75-4A87-8551-650C81B91288}" type="presOf" srcId="{F938FB09-4F22-4B3A-9A07-9BD4C147F432}" destId="{B945B296-694E-4B71-BBE7-CB810FE0AB5B}" srcOrd="0" destOrd="0" presId="urn:microsoft.com/office/officeart/2005/8/layout/vList5"/>
    <dgm:cxn modelId="{F37CA0A4-0778-4A13-82E8-563DDEE882A2}" srcId="{DBD7C06E-DE59-4D12-AD83-142A056F3D7E}" destId="{E6A7802F-75F7-4404-BF40-F5573766196D}" srcOrd="3" destOrd="0" parTransId="{5FDE97E1-108A-4226-B554-B4D53EED362F}" sibTransId="{5DC86E5B-95C0-4259-A0C5-260B14AF9331}"/>
    <dgm:cxn modelId="{E3323D0D-0FA2-4FCD-A820-FA8694303D93}" type="presOf" srcId="{DB4DFC8A-0A84-491D-A658-1D70AFB49D09}" destId="{D478F6FB-D47D-4620-994E-4CDECECB0B5B}" srcOrd="0" destOrd="0" presId="urn:microsoft.com/office/officeart/2005/8/layout/vList5"/>
    <dgm:cxn modelId="{10130B3C-7204-4494-B4F8-C4CFDD496CC8}" type="presParOf" srcId="{1E73CC09-DE8F-48DE-9436-4B5C14A51625}" destId="{DFE23707-A06E-4CD1-B61E-8CE180BDD1D8}" srcOrd="0" destOrd="0" presId="urn:microsoft.com/office/officeart/2005/8/layout/vList5"/>
    <dgm:cxn modelId="{251A693B-144F-44B0-80C2-5D1EBF8F4B7B}" type="presParOf" srcId="{DFE23707-A06E-4CD1-B61E-8CE180BDD1D8}" destId="{B945B296-694E-4B71-BBE7-CB810FE0AB5B}" srcOrd="0" destOrd="0" presId="urn:microsoft.com/office/officeart/2005/8/layout/vList5"/>
    <dgm:cxn modelId="{D9F3E7E8-D60A-49C3-9ED4-0BE6D1803FEF}" type="presParOf" srcId="{1E73CC09-DE8F-48DE-9436-4B5C14A51625}" destId="{E9EAE6ED-4DF8-4E66-97DA-C8F9E6062A76}" srcOrd="1" destOrd="0" presId="urn:microsoft.com/office/officeart/2005/8/layout/vList5"/>
    <dgm:cxn modelId="{EDB7A919-909C-41CD-AABD-1071B6AF05AC}" type="presParOf" srcId="{1E73CC09-DE8F-48DE-9436-4B5C14A51625}" destId="{DF72E662-2124-4215-808D-7A23BE8886DB}" srcOrd="2" destOrd="0" presId="urn:microsoft.com/office/officeart/2005/8/layout/vList5"/>
    <dgm:cxn modelId="{F444D348-C186-4B2C-8A32-7C377EEE5069}" type="presParOf" srcId="{DF72E662-2124-4215-808D-7A23BE8886DB}" destId="{A0D0E803-5245-44E8-A457-C5B450A2C8C2}" srcOrd="0" destOrd="0" presId="urn:microsoft.com/office/officeart/2005/8/layout/vList5"/>
    <dgm:cxn modelId="{29C44662-0349-42FE-B318-FF4C15421582}" type="presParOf" srcId="{1E73CC09-DE8F-48DE-9436-4B5C14A51625}" destId="{1F1632CA-C8AE-4971-A0DD-0893C1FAA85F}" srcOrd="3" destOrd="0" presId="urn:microsoft.com/office/officeart/2005/8/layout/vList5"/>
    <dgm:cxn modelId="{8908D49B-CDCD-44C7-B474-C75861414746}" type="presParOf" srcId="{1E73CC09-DE8F-48DE-9436-4B5C14A51625}" destId="{82CA4522-CBDF-4261-A405-D42CF39EFE0F}" srcOrd="4" destOrd="0" presId="urn:microsoft.com/office/officeart/2005/8/layout/vList5"/>
    <dgm:cxn modelId="{EAB86408-1D7D-4CC9-BD69-5E7A04460DD3}" type="presParOf" srcId="{82CA4522-CBDF-4261-A405-D42CF39EFE0F}" destId="{D478F6FB-D47D-4620-994E-4CDECECB0B5B}" srcOrd="0" destOrd="0" presId="urn:microsoft.com/office/officeart/2005/8/layout/vList5"/>
    <dgm:cxn modelId="{C73D12D6-6494-45B3-BAE4-C1A47C5BDAC7}" type="presParOf" srcId="{1E73CC09-DE8F-48DE-9436-4B5C14A51625}" destId="{7699E490-C048-48A5-BF33-08662320099D}" srcOrd="5" destOrd="0" presId="urn:microsoft.com/office/officeart/2005/8/layout/vList5"/>
    <dgm:cxn modelId="{635B982B-3FF6-4D1E-A703-38EA85436164}" type="presParOf" srcId="{1E73CC09-DE8F-48DE-9436-4B5C14A51625}" destId="{908E0F38-F350-4C2F-B2E4-87EFBE1E50FD}" srcOrd="6" destOrd="0" presId="urn:microsoft.com/office/officeart/2005/8/layout/vList5"/>
    <dgm:cxn modelId="{94EBCC9F-36EB-4623-9E41-1CC1CCE5BC43}" type="presParOf" srcId="{908E0F38-F350-4C2F-B2E4-87EFBE1E50FD}" destId="{BF82EDA1-008E-4B57-BE90-C6E0162F2C2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5B296-694E-4B71-BBE7-CB810FE0AB5B}">
      <dsp:nvSpPr>
        <dsp:cNvPr id="0" name=""/>
        <dsp:cNvSpPr/>
      </dsp:nvSpPr>
      <dsp:spPr>
        <a:xfrm>
          <a:off x="4998" y="425265"/>
          <a:ext cx="10234834" cy="65682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b="1" kern="1200" dirty="0">
              <a:latin typeface="Calibri" panose="020F0502020204030204" pitchFamily="34" charset="0"/>
              <a:cs typeface="Calibri" panose="020F0502020204030204" pitchFamily="34" charset="0"/>
            </a:rPr>
            <a:t>Orientierungsstufe Jahrgangsstufen 5+6</a:t>
          </a:r>
          <a:endParaRPr lang="de-DE" sz="3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061" y="457328"/>
        <a:ext cx="10170708" cy="592695"/>
      </dsp:txXfrm>
    </dsp:sp>
    <dsp:sp modelId="{A0D0E803-5245-44E8-A457-C5B450A2C8C2}">
      <dsp:nvSpPr>
        <dsp:cNvPr id="0" name=""/>
        <dsp:cNvSpPr/>
      </dsp:nvSpPr>
      <dsp:spPr>
        <a:xfrm>
          <a:off x="0" y="1802314"/>
          <a:ext cx="3183182" cy="100592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b="1" kern="1200" smtClean="0">
              <a:latin typeface="Calibri" panose="020F0502020204030204" pitchFamily="34" charset="0"/>
              <a:cs typeface="Calibri" panose="020F0502020204030204" pitchFamily="34" charset="0"/>
            </a:rPr>
            <a:t>Gymnasialzug</a:t>
          </a:r>
          <a:r>
            <a:rPr lang="de-DE" sz="2200" kern="120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sz="22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Jahrgangsstufen</a:t>
          </a:r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7-13</a:t>
          </a:r>
          <a:endParaRPr lang="de-DE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105" y="1851419"/>
        <a:ext cx="3084972" cy="907712"/>
      </dsp:txXfrm>
    </dsp:sp>
    <dsp:sp modelId="{D478F6FB-D47D-4620-994E-4CDECECB0B5B}">
      <dsp:nvSpPr>
        <dsp:cNvPr id="0" name=""/>
        <dsp:cNvSpPr/>
      </dsp:nvSpPr>
      <dsp:spPr>
        <a:xfrm>
          <a:off x="3557555" y="1820642"/>
          <a:ext cx="3125556" cy="10086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Realschulzug</a:t>
          </a:r>
          <a:r>
            <a:rPr lang="de-DE" sz="22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Jahrgangsstufen</a:t>
          </a:r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7-10</a:t>
          </a:r>
          <a:endParaRPr lang="de-DE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606793" y="1869880"/>
        <a:ext cx="3027080" cy="910168"/>
      </dsp:txXfrm>
    </dsp:sp>
    <dsp:sp modelId="{BF82EDA1-008E-4B57-BE90-C6E0162F2C2B}">
      <dsp:nvSpPr>
        <dsp:cNvPr id="0" name=""/>
        <dsp:cNvSpPr/>
      </dsp:nvSpPr>
      <dsp:spPr>
        <a:xfrm>
          <a:off x="7162936" y="1795244"/>
          <a:ext cx="3081894" cy="98902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Mittelschulzug</a:t>
          </a:r>
          <a:r>
            <a:rPr lang="de-DE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de-DE" sz="22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Jahrgangsstufen</a:t>
          </a:r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 </a:t>
          </a:r>
          <a:r>
            <a:rPr lang="de-DE" sz="2200" kern="1200" dirty="0">
              <a:latin typeface="Calibri" panose="020F0502020204030204" pitchFamily="34" charset="0"/>
              <a:cs typeface="Calibri" panose="020F0502020204030204" pitchFamily="34" charset="0"/>
            </a:rPr>
            <a:t>7-9</a:t>
          </a:r>
        </a:p>
      </dsp:txBody>
      <dsp:txXfrm>
        <a:off x="7211216" y="1843524"/>
        <a:ext cx="2985334" cy="8924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#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4384" cy="498866"/>
          </a:xfrm>
          <a:prstGeom prst="rect">
            <a:avLst/>
          </a:prstGeom>
        </p:spPr>
        <p:txBody>
          <a:bodyPr vert="horz" lIns="92975" tIns="46488" rIns="92975" bIns="46488" rtlCol="0"/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63920" y="0"/>
            <a:ext cx="2954383" cy="498866"/>
          </a:xfrm>
          <a:prstGeom prst="rect">
            <a:avLst/>
          </a:prstGeom>
        </p:spPr>
        <p:txBody>
          <a:bodyPr vert="horz" lIns="92975" tIns="46488" rIns="92975" bIns="46488" rtlCol="0"/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411409-8887-4A3D-8CAE-30A0A9FDBF94}" type="datetimeFigureOut">
              <a:rPr lang="de-DE"/>
              <a:t>11.03.2024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19837"/>
            <a:ext cx="2954384" cy="498866"/>
          </a:xfrm>
          <a:prstGeom prst="rect">
            <a:avLst/>
          </a:prstGeom>
        </p:spPr>
        <p:txBody>
          <a:bodyPr vert="horz" lIns="92975" tIns="46488" rIns="92975" bIns="46488" rtlCol="0" anchor="b"/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63920" y="9419837"/>
            <a:ext cx="2954383" cy="498866"/>
          </a:xfrm>
          <a:prstGeom prst="rect">
            <a:avLst/>
          </a:prstGeom>
        </p:spPr>
        <p:txBody>
          <a:bodyPr vert="horz" wrap="square" lIns="92975" tIns="46488" rIns="92975" bIns="46488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A390C9A-D514-4311-B9F8-8DB0050D559A}" type="slidenum">
              <a:rPr lang="de-DE" altLang="de-DE"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4384" cy="498866"/>
          </a:xfrm>
          <a:prstGeom prst="rect">
            <a:avLst/>
          </a:prstGeom>
        </p:spPr>
        <p:txBody>
          <a:bodyPr vert="horz" lIns="92975" tIns="46488" rIns="92975" bIns="46488" rtlCol="0"/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63920" y="0"/>
            <a:ext cx="2954383" cy="498866"/>
          </a:xfrm>
          <a:prstGeom prst="rect">
            <a:avLst/>
          </a:prstGeom>
        </p:spPr>
        <p:txBody>
          <a:bodyPr vert="horz" lIns="92975" tIns="46488" rIns="92975" bIns="46488" rtlCol="0"/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9AB402-B947-470E-B732-E507B52BF23B}" type="datetimeFigureOut">
              <a:rPr lang="de-DE"/>
              <a:t>11.03.2024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238250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75" tIns="46488" rIns="92975" bIns="46488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2154" y="4773267"/>
            <a:ext cx="5455600" cy="3906983"/>
          </a:xfrm>
          <a:prstGeom prst="rect">
            <a:avLst/>
          </a:prstGeom>
        </p:spPr>
        <p:txBody>
          <a:bodyPr vert="horz" lIns="92975" tIns="46488" rIns="92975" bIns="46488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19837"/>
            <a:ext cx="2954384" cy="498866"/>
          </a:xfrm>
          <a:prstGeom prst="rect">
            <a:avLst/>
          </a:prstGeom>
        </p:spPr>
        <p:txBody>
          <a:bodyPr vert="horz" lIns="92975" tIns="46488" rIns="92975" bIns="46488" rtlCol="0" anchor="b"/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63920" y="9419837"/>
            <a:ext cx="2954383" cy="498866"/>
          </a:xfrm>
          <a:prstGeom prst="rect">
            <a:avLst/>
          </a:prstGeom>
        </p:spPr>
        <p:txBody>
          <a:bodyPr vert="horz" wrap="square" lIns="92975" tIns="46488" rIns="92975" bIns="46488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EB18927-1803-4C30-98F9-7AED54F3A06A}" type="slidenum">
              <a:rPr lang="de-DE" altLang="de-DE"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663850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31800" y="1238250"/>
            <a:ext cx="5956300" cy="3351213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de-DE" altLang="de-DE" sz="1400"/>
              <a:t>Liebe Eltern,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de-DE" altLang="de-DE" sz="1400"/>
              <a:t>Wir begrüßen Sie herzlich zum Tag der offenen Tür an unserer Schule, der Staatlichen Gesamtschule </a:t>
            </a:r>
            <a:r>
              <a:rPr lang="de-DE" altLang="de-DE" sz="1400" err="1"/>
              <a:t>Hollfeld</a:t>
            </a:r>
            <a:r>
              <a:rPr lang="de-DE" altLang="de-DE" sz="1400"/>
              <a:t>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de-DE" altLang="de-DE" sz="1400"/>
              <a:t>Wir werden Ihnen nun zusammen mit Frau </a:t>
            </a:r>
            <a:r>
              <a:rPr lang="de-DE" altLang="de-DE" sz="1400" err="1"/>
              <a:t>Scharfenberg</a:t>
            </a:r>
            <a:r>
              <a:rPr lang="de-DE" altLang="de-DE" sz="1400"/>
              <a:t> und Frau Jäger unsere moderne und sehr coole Schule vorstellen. </a:t>
            </a:r>
          </a:p>
        </p:txBody>
      </p:sp>
      <p:sp>
        <p:nvSpPr>
          <p:cNvPr id="5530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1122" indent="-28889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5573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7802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0031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C6DBC5-CA70-4E24-8B50-C36F33ACAE70}" type="slidenum">
              <a:rPr lang="de-DE" altLang="de-DE"/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00649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1800" y="1238250"/>
            <a:ext cx="5956300" cy="3351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18927-1803-4C30-98F9-7AED54F3A06A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54100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18927-1803-4C30-98F9-7AED54F3A06A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37266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sz="1400"/>
              <a:t>Die GSH bietet ein megacooles Angebot an AGs:</a:t>
            </a:r>
          </a:p>
          <a:p>
            <a:pPr>
              <a:lnSpc>
                <a:spcPct val="150000"/>
              </a:lnSpc>
            </a:pPr>
            <a:r>
              <a:rPr lang="de-DE" sz="1400"/>
              <a:t>Es gibt Angebote aus den Bereichen Sport, Musik, Naturwissenschaften, Sprachen </a:t>
            </a:r>
            <a:r>
              <a:rPr lang="de-DE" sz="1400" err="1"/>
              <a:t>uvm</a:t>
            </a:r>
            <a:r>
              <a:rPr lang="de-DE" sz="1400"/>
              <a:t>.</a:t>
            </a:r>
          </a:p>
          <a:p>
            <a:pPr>
              <a:lnSpc>
                <a:spcPct val="150000"/>
              </a:lnSpc>
            </a:pPr>
            <a:r>
              <a:rPr lang="de-DE" sz="1400"/>
              <a:t>Ich selbst besuche …. Und besonders gut daran gefällt mir 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18927-1803-4C30-98F9-7AED54F3A06A}" type="slidenum">
              <a:rPr lang="de-DE" altLang="de-DE" smtClean="0"/>
              <a:pPr>
                <a:defRPr/>
              </a:pPr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97452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18927-1803-4C30-98F9-7AED54F3A06A}" type="slidenum">
              <a:rPr lang="de-DE" altLang="de-DE" smtClean="0"/>
              <a:pPr>
                <a:defRPr/>
              </a:pPr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81196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18927-1803-4C30-98F9-7AED54F3A06A}" type="slidenum">
              <a:rPr lang="de-DE" altLang="de-DE" smtClean="0"/>
              <a:pPr>
                <a:defRPr/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98839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1800" y="1238250"/>
            <a:ext cx="5956300" cy="3351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18927-1803-4C30-98F9-7AED54F3A06A}" type="slidenum">
              <a:rPr lang="de-DE" altLang="de-DE" smtClean="0"/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32209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1800" y="1238250"/>
            <a:ext cx="5956300" cy="3351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18927-1803-4C30-98F9-7AED54F3A06A}" type="slidenum">
              <a:rPr lang="de-DE" altLang="de-DE" smtClean="0"/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49852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1800" y="1238250"/>
            <a:ext cx="5956300" cy="3351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18927-1803-4C30-98F9-7AED54F3A06A}" type="slidenum">
              <a:rPr lang="de-DE" altLang="de-DE" smtClean="0"/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43023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1800" y="1238250"/>
            <a:ext cx="5956300" cy="3351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sz="1400"/>
              <a:t>Die GSH ist eine besondere Schule, denn wir sind eine Gesamtschule. Schüler, die in die 5. Klasse der GSH kommen, besuchen nämlich 2 Jahre lang die Orientierungsstufe, um in die verschiedenen Schularten hineinschnuppern zu können. </a:t>
            </a:r>
          </a:p>
          <a:p>
            <a:pPr>
              <a:lnSpc>
                <a:spcPct val="150000"/>
              </a:lnSpc>
            </a:pPr>
            <a:r>
              <a:rPr lang="de-DE" sz="1400"/>
              <a:t>Diese Möglichkeit gibt es sonst nirgendwo!!! </a:t>
            </a:r>
          </a:p>
          <a:p>
            <a:pPr>
              <a:lnSpc>
                <a:spcPct val="150000"/>
              </a:lnSpc>
            </a:pPr>
            <a:r>
              <a:rPr lang="de-DE" sz="1400"/>
              <a:t>Erst nach Ablauf der 2 Jahre erfolgt die Zuweisung zu den verschiedenen Schularten. </a:t>
            </a:r>
          </a:p>
          <a:p>
            <a:pPr>
              <a:lnSpc>
                <a:spcPct val="150000"/>
              </a:lnSpc>
            </a:pPr>
            <a:r>
              <a:rPr lang="de-DE" sz="1400"/>
              <a:t>… </a:t>
            </a:r>
            <a:r>
              <a:rPr lang="de-DE" sz="1400" err="1"/>
              <a:t>Mounia</a:t>
            </a:r>
            <a:r>
              <a:rPr lang="de-DE" sz="1400"/>
              <a:t>, Sabrina, Karim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18927-1803-4C30-98F9-7AED54F3A06A}" type="slidenum">
              <a:rPr lang="de-DE" altLang="de-DE" smtClean="0"/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09105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1800" y="1238250"/>
            <a:ext cx="5956300" cy="3351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18927-1803-4C30-98F9-7AED54F3A06A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20597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31800" y="1238250"/>
            <a:ext cx="5956300" cy="3351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5530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1106" indent="-28888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5549" indent="-23111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7768" indent="-23111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9988" indent="-23111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2207" indent="-2311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4426" indent="-2311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6646" indent="-2311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8864" indent="-2311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C6DBC5-CA70-4E24-8B50-C36F33ACAE70}" type="slidenum">
              <a:rPr lang="de-DE" altLang="de-DE"/>
              <a:pPr/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68860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31800" y="1238250"/>
            <a:ext cx="5956300" cy="3351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5530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1106" indent="-28888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5549" indent="-23111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7768" indent="-23111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9988" indent="-23111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2207" indent="-2311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4426" indent="-2311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6646" indent="-2311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8864" indent="-2311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C6DBC5-CA70-4E24-8B50-C36F33ACAE70}" type="slidenum">
              <a:rPr lang="de-DE" altLang="de-DE"/>
              <a:pPr/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99911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18927-1803-4C30-98F9-7AED54F3A06A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67527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18927-1803-4C30-98F9-7AED54F3A06A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32731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18927-1803-4C30-98F9-7AED54F3A06A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41604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1800" y="1238250"/>
            <a:ext cx="5956300" cy="3351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18927-1803-4C30-98F9-7AED54F3A06A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95726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FCF15-DE16-4025-8FE1-656B19670BF7}" type="datetimeFigureOut">
              <a:rPr lang="de-DE"/>
              <a:t>11.03.2024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0DBEB-2AFF-4294-A12D-8124B00C33D9}" type="slidenum">
              <a:rPr lang="de-DE" altLang="de-DE"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B7697-9189-46BE-81CF-E28D41CF277E}" type="datetimeFigureOut">
              <a:rPr lang="de-DE"/>
              <a:t>11.03.2024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B5E73-BB09-43BE-9C52-AFD713026A22}" type="slidenum">
              <a:rPr lang="de-DE" altLang="de-DE"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F7044-23B8-4C59-9EC2-21133256684F}" type="datetimeFigureOut">
              <a:rPr lang="de-DE"/>
              <a:t>11.03.2024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E8217-EE95-4641-AD59-E27A8A889CAE}" type="slidenum">
              <a:rPr lang="de-DE" altLang="de-DE"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8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352947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AB93E-2C38-4DAB-BC45-8914CD55F1C5}" type="datetimeFigureOut">
              <a:rPr lang="de-DE"/>
              <a:t>11.03.2024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04C44-7764-4F54-84CF-27A23C6863A5}" type="slidenum">
              <a:rPr lang="de-DE" altLang="de-DE"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0055F-B857-4FFA-9626-D45CD4DF34D6}" type="datetimeFigureOut">
              <a:rPr lang="de-DE"/>
              <a:t>11.03.2024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0E297-754A-4E8E-9779-7F8892B1F0B8}" type="slidenum">
              <a:rPr lang="de-DE" altLang="de-DE"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227B1-B3EC-4366-8FCC-7FE58EA6C436}" type="datetimeFigureOut">
              <a:rPr lang="de-DE"/>
              <a:t>11.03.2024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44230-0D45-4C3A-8E9C-09F6374C9D81}" type="slidenum">
              <a:rPr lang="de-DE" altLang="de-DE"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D5704-92A9-406A-887E-2565B21A2CF9}" type="datetimeFigureOut">
              <a:rPr lang="de-DE"/>
              <a:t>11.03.2024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8327F-EA56-4420-8984-623FACD66BA3}" type="slidenum">
              <a:rPr lang="de-DE" altLang="de-DE"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19EDF-CCC2-4677-BF8F-0839E56445E2}" type="datetimeFigureOut">
              <a:rPr lang="de-DE"/>
              <a:t>11.03.2024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65EE0-264D-411C-82E5-7FCEF6FEA836}" type="slidenum">
              <a:rPr lang="de-DE" altLang="de-DE"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EF6DF-3971-4E9A-8AB9-94292C57964E}" type="datetimeFigureOut">
              <a:rPr lang="de-DE"/>
              <a:t>11.03.2024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29054-E649-42CF-B6B9-88115E1A5426}" type="slidenum">
              <a:rPr lang="de-DE" altLang="de-DE"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CB67B-6E9A-4EB2-835F-31A57D2EEADB}" type="datetimeFigureOut">
              <a:rPr lang="de-DE"/>
              <a:t>11.03.2024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934D9-6FE2-4590-B30D-397B7288F4A9}" type="slidenum">
              <a:rPr lang="de-DE" altLang="de-DE"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A9EF9-FF78-4B7E-966C-6B433F1A5033}" type="datetimeFigureOut">
              <a:rPr lang="de-DE"/>
              <a:t>11.03.2024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E9A4C-0711-4672-84A9-F17F281AC024}" type="slidenum">
              <a:rPr lang="de-DE" altLang="de-DE"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FEF7D5-769F-46B1-B353-BD50974B35EC}" type="datetimeFigureOut">
              <a:rPr lang="de-DE"/>
              <a:t>11.03.2024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1013E2B-A661-44A3-8CBC-33DF60052972}" type="slidenum">
              <a:rPr lang="de-DE" altLang="de-DE"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623392" y="3116472"/>
            <a:ext cx="11233247" cy="1008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r>
              <a:rPr lang="de-DE" sz="5200" b="1" dirty="0">
                <a:solidFill>
                  <a:schemeClr val="tx2"/>
                </a:solidFill>
                <a:latin typeface="Calibri"/>
                <a:cs typeface="Calibri"/>
              </a:rPr>
              <a:t>♥-</a:t>
            </a:r>
            <a:r>
              <a:rPr lang="de-DE" sz="5200" b="1" dirty="0" err="1">
                <a:solidFill>
                  <a:schemeClr val="tx2"/>
                </a:solidFill>
                <a:latin typeface="Calibri"/>
                <a:cs typeface="Calibri"/>
              </a:rPr>
              <a:t>lich</a:t>
            </a:r>
            <a:r>
              <a:rPr lang="de-DE" sz="5200" b="1" dirty="0">
                <a:solidFill>
                  <a:schemeClr val="tx2"/>
                </a:solidFill>
                <a:latin typeface="Calibri"/>
                <a:cs typeface="Calibri"/>
              </a:rPr>
              <a:t> willkommen an der</a:t>
            </a:r>
            <a:endParaRPr lang="de-DE" sz="52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de-DE" sz="5200" b="1" dirty="0">
                <a:solidFill>
                  <a:schemeClr val="tx2"/>
                </a:solidFill>
                <a:latin typeface="Calibri"/>
                <a:cs typeface="Calibri"/>
              </a:rPr>
              <a:t>Staatlichen Gesamtschule </a:t>
            </a:r>
            <a:r>
              <a:rPr lang="de-DE" sz="5200" b="1" dirty="0" err="1">
                <a:solidFill>
                  <a:schemeClr val="tx2"/>
                </a:solidFill>
                <a:latin typeface="Calibri"/>
                <a:cs typeface="Calibri"/>
              </a:rPr>
              <a:t>Hollfeld</a:t>
            </a:r>
            <a:endParaRPr lang="de-DE" sz="5200" b="1" dirty="0">
              <a:solidFill>
                <a:schemeClr val="tx2"/>
              </a:solidFill>
              <a:latin typeface="Calibri"/>
              <a:cs typeface="Calibri"/>
            </a:endParaRPr>
          </a:p>
          <a:p>
            <a:pPr algn="ctr">
              <a:defRPr/>
            </a:pPr>
            <a:endParaRPr lang="de-DE" sz="20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de-DE" sz="3000" b="1" dirty="0">
                <a:solidFill>
                  <a:schemeClr val="tx2"/>
                </a:solidFill>
              </a:rPr>
              <a:t>Liebe Eltern, bitte nehmen Sie Platz!</a:t>
            </a:r>
            <a:endParaRPr lang="de-DE" sz="3000" b="1" dirty="0">
              <a:solidFill>
                <a:schemeClr val="tx2"/>
              </a:solidFill>
              <a:cs typeface="Calibri"/>
            </a:endParaRPr>
          </a:p>
          <a:p>
            <a:pPr algn="ctr">
              <a:defRPr/>
            </a:pPr>
            <a:r>
              <a:rPr lang="de-DE" sz="3000" b="1" dirty="0">
                <a:solidFill>
                  <a:schemeClr val="tx2"/>
                </a:solidFill>
              </a:rPr>
              <a:t>Liebe Kinder der 4. Klasse, bitte geht zu der farbig markierten Säule, die zur Farbe eures Punktes passt. </a:t>
            </a:r>
            <a:endParaRPr lang="de-DE" sz="3000" b="1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212032" y="5669711"/>
            <a:ext cx="7772400" cy="1008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sz="24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28" y="5711589"/>
            <a:ext cx="1627554" cy="114687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08" y="5711589"/>
            <a:ext cx="1834605" cy="114590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995" y="5701478"/>
            <a:ext cx="1852605" cy="115602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905" y="5711589"/>
            <a:ext cx="1726804" cy="1146412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788" cy="1521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63332" y="1700808"/>
            <a:ext cx="8229600" cy="4176712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de-DE" sz="2800" b="1" dirty="0">
                <a:solidFill>
                  <a:schemeClr val="tx2"/>
                </a:solidFill>
                <a:latin typeface="Century Gothic" pitchFamily="34" charset="0"/>
              </a:rPr>
              <a:t>Angebote des Realschulzugs</a:t>
            </a:r>
            <a:endParaRPr lang="de-DE" sz="1400" b="1" dirty="0">
              <a:solidFill>
                <a:schemeClr val="tx2"/>
              </a:solidFill>
              <a:latin typeface="Century Gothic" pitchFamily="34" charset="0"/>
            </a:endParaRPr>
          </a:p>
          <a:p>
            <a:pPr marL="0" indent="0" algn="ctr">
              <a:buNone/>
              <a:defRPr/>
            </a:pPr>
            <a:endParaRPr lang="de-DE" sz="2800" b="1" dirty="0">
              <a:solidFill>
                <a:schemeClr val="tx2"/>
              </a:solidFill>
              <a:latin typeface="Century Gothic" pitchFamily="34" charset="0"/>
            </a:endParaRPr>
          </a:p>
          <a:p>
            <a:pPr marL="0" indent="0" algn="ctr">
              <a:buNone/>
              <a:defRPr/>
            </a:pPr>
            <a:endParaRPr lang="de-DE" sz="2800" b="1" dirty="0">
              <a:solidFill>
                <a:schemeClr val="tx2"/>
              </a:solidFill>
              <a:latin typeface="Century Gothic" pitchFamily="34" charset="0"/>
            </a:endParaRPr>
          </a:p>
          <a:p>
            <a:pPr marL="0" indent="0" algn="ctr">
              <a:buNone/>
              <a:defRPr/>
            </a:pPr>
            <a:endParaRPr lang="de-DE" sz="2800" b="1" dirty="0">
              <a:solidFill>
                <a:schemeClr val="tx2"/>
              </a:solidFill>
              <a:latin typeface="Century Gothic" pitchFamily="34" charset="0"/>
            </a:endParaRPr>
          </a:p>
          <a:p>
            <a:pPr marL="0" indent="0" algn="ctr">
              <a:buNone/>
              <a:defRPr/>
            </a:pPr>
            <a:endParaRPr lang="de-DE" sz="2800" b="1" dirty="0">
              <a:solidFill>
                <a:schemeClr val="tx2"/>
              </a:solidFill>
              <a:latin typeface="Century Gothic" pitchFamily="34" charset="0"/>
            </a:endParaRPr>
          </a:p>
          <a:p>
            <a:pPr marL="0" indent="0" algn="ctr">
              <a:buNone/>
              <a:defRPr/>
            </a:pPr>
            <a:endParaRPr lang="de-DE" sz="2800" b="1" dirty="0">
              <a:solidFill>
                <a:schemeClr val="tx2"/>
              </a:solidFill>
              <a:latin typeface="Century Gothic" pitchFamily="34" charset="0"/>
            </a:endParaRPr>
          </a:p>
          <a:p>
            <a:pPr marL="0" indent="0" algn="ctr">
              <a:buNone/>
              <a:defRPr/>
            </a:pPr>
            <a:endParaRPr lang="de-DE" sz="2800" b="1" dirty="0">
              <a:solidFill>
                <a:schemeClr val="tx2"/>
              </a:solidFill>
              <a:latin typeface="Century Gothic" pitchFamily="34" charset="0"/>
            </a:endParaRPr>
          </a:p>
          <a:p>
            <a:pPr marL="0" indent="0" algn="ctr">
              <a:buNone/>
              <a:defRPr/>
            </a:pPr>
            <a:endParaRPr lang="de-DE" sz="1800" dirty="0">
              <a:latin typeface="Century Gothic" panose="020B0502020202020204" pitchFamily="34" charset="0"/>
            </a:endParaRPr>
          </a:p>
          <a:p>
            <a:pPr marL="0" indent="0" algn="ctr">
              <a:buNone/>
              <a:defRPr/>
            </a:pPr>
            <a:r>
              <a:rPr lang="de-DE" sz="2600" b="1" dirty="0">
                <a:solidFill>
                  <a:schemeClr val="tx2"/>
                </a:solidFill>
                <a:latin typeface="Century Gothic" panose="020B0502020202020204" pitchFamily="34" charset="0"/>
                <a:sym typeface="Symbol"/>
              </a:rPr>
              <a:t> </a:t>
            </a:r>
            <a:r>
              <a:rPr lang="de-DE" sz="2600" b="1" dirty="0">
                <a:solidFill>
                  <a:schemeClr val="tx2"/>
                </a:solidFill>
                <a:latin typeface="Century Gothic" panose="020B0502020202020204" pitchFamily="34" charset="0"/>
              </a:rPr>
              <a:t>Möglichkeit zum Besuch der Einführungsklasse nach der 10. Klasse</a:t>
            </a:r>
          </a:p>
          <a:p>
            <a:pPr marL="0" indent="0" algn="ctr">
              <a:buNone/>
              <a:defRPr/>
            </a:pPr>
            <a:r>
              <a:rPr lang="de-DE" sz="2800" b="1" dirty="0">
                <a:solidFill>
                  <a:schemeClr val="tx2"/>
                </a:solidFill>
                <a:latin typeface="Century Gothic" pitchFamily="34" charset="0"/>
              </a:rPr>
              <a:t> </a:t>
            </a:r>
          </a:p>
          <a:p>
            <a:pPr marL="0" indent="0" algn="ctr">
              <a:buNone/>
              <a:defRPr/>
            </a:pPr>
            <a:endParaRPr lang="de-DE" sz="800" b="1" dirty="0">
              <a:solidFill>
                <a:schemeClr val="tx2"/>
              </a:solidFill>
              <a:latin typeface="Century Gothic" pitchFamily="34" charset="0"/>
            </a:endParaRPr>
          </a:p>
          <a:p>
            <a:pPr>
              <a:defRPr/>
            </a:pPr>
            <a:endParaRPr lang="de-DE" sz="2400" b="1" dirty="0">
              <a:solidFill>
                <a:schemeClr val="tx2"/>
              </a:solidFill>
              <a:latin typeface="Century Gothic" pitchFamily="34" charset="0"/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963549"/>
              </p:ext>
            </p:extLst>
          </p:nvPr>
        </p:nvGraphicFramePr>
        <p:xfrm>
          <a:off x="1963332" y="2552297"/>
          <a:ext cx="8139456" cy="1472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9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9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4968">
                <a:tc>
                  <a:txBody>
                    <a:bodyPr/>
                    <a:lstStyle/>
                    <a:p>
                      <a:r>
                        <a:rPr lang="de-DE" sz="2000" dirty="0"/>
                        <a:t>Gruppe I</a:t>
                      </a:r>
                    </a:p>
                    <a:p>
                      <a:r>
                        <a:rPr lang="de-DE" sz="2400" dirty="0"/>
                        <a:t>Mathematisch-naturwissen-</a:t>
                      </a:r>
                      <a:r>
                        <a:rPr lang="de-DE" sz="2400" dirty="0" err="1"/>
                        <a:t>schaftlich</a:t>
                      </a:r>
                      <a:r>
                        <a:rPr lang="de-DE" sz="2400" baseline="0" dirty="0"/>
                        <a:t>-technischer Bereich</a:t>
                      </a:r>
                      <a:endParaRPr lang="de-DE" sz="2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Gruppe II</a:t>
                      </a:r>
                    </a:p>
                    <a:p>
                      <a:r>
                        <a:rPr lang="de-DE" sz="2400" dirty="0"/>
                        <a:t>Wirtschaftlicher Bereich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152">
                <a:tc>
                  <a:txBody>
                    <a:bodyPr/>
                    <a:lstStyle/>
                    <a:p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352288"/>
              </p:ext>
            </p:extLst>
          </p:nvPr>
        </p:nvGraphicFramePr>
        <p:xfrm>
          <a:off x="1963332" y="4054302"/>
          <a:ext cx="8139456" cy="1471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9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9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8574">
                <a:tc>
                  <a:txBody>
                    <a:bodyPr/>
                    <a:lstStyle/>
                    <a:p>
                      <a:r>
                        <a:rPr lang="de-DE" sz="2000" dirty="0"/>
                        <a:t>Gruppe </a:t>
                      </a:r>
                      <a:r>
                        <a:rPr lang="de-DE" sz="2000" dirty="0" err="1" smtClean="0"/>
                        <a:t>IIIa</a:t>
                      </a:r>
                      <a:endParaRPr lang="de-DE" sz="2000" dirty="0"/>
                    </a:p>
                    <a:p>
                      <a:r>
                        <a:rPr lang="de-DE" sz="2400" dirty="0"/>
                        <a:t>Sprachlicher Bereich                                         2. Fremdsprache  Französisch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Gruppe </a:t>
                      </a:r>
                      <a:r>
                        <a:rPr lang="de-DE" sz="2000" dirty="0" err="1" smtClean="0"/>
                        <a:t>IIIb</a:t>
                      </a:r>
                      <a:endParaRPr lang="de-DE" sz="2000" dirty="0"/>
                    </a:p>
                    <a:p>
                      <a:r>
                        <a:rPr lang="de-DE" sz="2400" dirty="0"/>
                        <a:t>Bereich</a:t>
                      </a:r>
                    </a:p>
                    <a:p>
                      <a:r>
                        <a:rPr lang="de-DE" sz="2400" dirty="0"/>
                        <a:t>Ernährung und Gesundheit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554">
                <a:tc>
                  <a:txBody>
                    <a:bodyPr/>
                    <a:lstStyle/>
                    <a:p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788" cy="1521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0297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0210" y="1643687"/>
            <a:ext cx="9916361" cy="4251086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de-DE" sz="2800" b="1" dirty="0" smtClean="0">
                <a:solidFill>
                  <a:schemeClr val="tx2"/>
                </a:solidFill>
                <a:latin typeface="Century Gothic"/>
              </a:rPr>
              <a:t>      Angebote </a:t>
            </a:r>
            <a:r>
              <a:rPr lang="de-DE" sz="2800" b="1" dirty="0">
                <a:solidFill>
                  <a:schemeClr val="tx2"/>
                </a:solidFill>
                <a:latin typeface="Century Gothic"/>
              </a:rPr>
              <a:t>des </a:t>
            </a:r>
            <a:r>
              <a:rPr lang="de-DE" sz="2800" b="1" dirty="0" smtClean="0">
                <a:solidFill>
                  <a:schemeClr val="tx2"/>
                </a:solidFill>
                <a:latin typeface="Century Gothic"/>
              </a:rPr>
              <a:t>Mittelschulzugs</a:t>
            </a:r>
          </a:p>
          <a:p>
            <a:pPr marL="0" indent="0" algn="ctr">
              <a:buNone/>
              <a:defRPr/>
            </a:pPr>
            <a:endParaRPr lang="de-DE" sz="2800" b="1" dirty="0" smtClean="0">
              <a:solidFill>
                <a:schemeClr val="tx2"/>
              </a:solidFill>
              <a:latin typeface="Century Gothic" pitchFamily="34" charset="0"/>
            </a:endParaRPr>
          </a:p>
          <a:p>
            <a:pPr marL="0" indent="0" algn="ctr">
              <a:buNone/>
              <a:defRPr/>
            </a:pPr>
            <a:endParaRPr lang="de-DE" sz="2800" b="1" dirty="0" smtClean="0">
              <a:solidFill>
                <a:schemeClr val="tx2"/>
              </a:solidFill>
              <a:latin typeface="Century Gothic" pitchFamily="34" charset="0"/>
            </a:endParaRPr>
          </a:p>
          <a:p>
            <a:pPr marL="0" indent="0" algn="ctr">
              <a:buNone/>
              <a:defRPr/>
            </a:pPr>
            <a:endParaRPr lang="de-DE" sz="2800" b="1" dirty="0" smtClean="0">
              <a:solidFill>
                <a:schemeClr val="tx2"/>
              </a:solidFill>
              <a:latin typeface="Century Gothic" pitchFamily="34" charset="0"/>
            </a:endParaRPr>
          </a:p>
          <a:p>
            <a:pPr marL="0" indent="0" algn="ctr">
              <a:buNone/>
              <a:defRPr/>
            </a:pPr>
            <a:endParaRPr lang="de-DE" sz="2800" b="1" dirty="0" smtClean="0">
              <a:solidFill>
                <a:schemeClr val="tx2"/>
              </a:solidFill>
              <a:latin typeface="Century Gothic" pitchFamily="34" charset="0"/>
            </a:endParaRPr>
          </a:p>
          <a:p>
            <a:pPr marL="0" indent="0" algn="ctr">
              <a:buNone/>
              <a:defRPr/>
            </a:pPr>
            <a:endParaRPr lang="de-DE" sz="1800" dirty="0" smtClean="0">
              <a:latin typeface="Century Gothic" panose="020B0502020202020204" pitchFamily="34" charset="0"/>
            </a:endParaRPr>
          </a:p>
          <a:p>
            <a:pPr marL="0" indent="0" algn="ctr">
              <a:buNone/>
              <a:defRPr/>
            </a:pPr>
            <a:endParaRPr lang="de-DE" sz="900" dirty="0" smtClean="0">
              <a:solidFill>
                <a:schemeClr val="tx2"/>
              </a:solidFill>
              <a:latin typeface="Century Gothic"/>
              <a:cs typeface="Calibri" panose="020F0502020204030204" pitchFamily="34" charset="0"/>
            </a:endParaRPr>
          </a:p>
          <a:p>
            <a:pPr marL="0" indent="0" algn="ctr">
              <a:buNone/>
              <a:defRPr/>
            </a:pPr>
            <a:r>
              <a:rPr lang="de-DE" sz="2200" dirty="0" smtClean="0">
                <a:solidFill>
                  <a:schemeClr val="tx2"/>
                </a:solidFill>
                <a:latin typeface="Calibri"/>
                <a:cs typeface="Calibri"/>
              </a:rPr>
              <a:t>    </a:t>
            </a:r>
            <a:r>
              <a:rPr lang="de-DE" sz="2400" dirty="0" smtClean="0">
                <a:solidFill>
                  <a:schemeClr val="tx2"/>
                </a:solidFill>
                <a:latin typeface="Calibri"/>
                <a:cs typeface="Calibri"/>
              </a:rPr>
              <a:t>Möglichkeit zum </a:t>
            </a:r>
            <a:r>
              <a:rPr lang="de-DE" sz="2400" b="1" dirty="0" smtClean="0">
                <a:solidFill>
                  <a:schemeClr val="tx2"/>
                </a:solidFill>
                <a:latin typeface="Calibri"/>
                <a:cs typeface="Calibri"/>
              </a:rPr>
              <a:t>Übergang</a:t>
            </a:r>
            <a:r>
              <a:rPr lang="de-DE" sz="2400" dirty="0" smtClean="0">
                <a:solidFill>
                  <a:schemeClr val="tx2"/>
                </a:solidFill>
                <a:latin typeface="Calibri"/>
                <a:cs typeface="Calibri"/>
              </a:rPr>
              <a:t> in den </a:t>
            </a:r>
            <a:r>
              <a:rPr lang="de-DE" sz="2400" b="1" dirty="0" smtClean="0">
                <a:solidFill>
                  <a:schemeClr val="tx2"/>
                </a:solidFill>
                <a:latin typeface="Calibri"/>
                <a:cs typeface="Calibri"/>
              </a:rPr>
              <a:t>Realschulzug</a:t>
            </a:r>
            <a:r>
              <a:rPr lang="de-DE" sz="2400" dirty="0" smtClean="0">
                <a:solidFill>
                  <a:schemeClr val="tx2"/>
                </a:solidFill>
                <a:latin typeface="Calibri"/>
                <a:cs typeface="Calibri"/>
              </a:rPr>
              <a:t> nach dem „</a:t>
            </a:r>
            <a:r>
              <a:rPr lang="de-DE" sz="2400" dirty="0" err="1" smtClean="0">
                <a:solidFill>
                  <a:schemeClr val="tx2"/>
                </a:solidFill>
                <a:latin typeface="Calibri"/>
                <a:cs typeface="Calibri"/>
              </a:rPr>
              <a:t>Quali</a:t>
            </a:r>
            <a:r>
              <a:rPr lang="de-DE" sz="2400" dirty="0" smtClean="0">
                <a:solidFill>
                  <a:schemeClr val="tx2"/>
                </a:solidFill>
                <a:latin typeface="Calibri"/>
                <a:cs typeface="Calibri"/>
              </a:rPr>
              <a:t>“</a:t>
            </a:r>
          </a:p>
          <a:p>
            <a:pPr marL="0" indent="0" algn="ctr">
              <a:buNone/>
              <a:defRPr/>
            </a:pPr>
            <a:endParaRPr lang="de-DE" sz="2800" b="1" dirty="0" smtClean="0">
              <a:solidFill>
                <a:schemeClr val="tx2"/>
              </a:solidFill>
              <a:latin typeface="Century Gothic"/>
              <a:cs typeface="Calibri"/>
            </a:endParaRPr>
          </a:p>
          <a:p>
            <a:pPr marL="0" indent="0" algn="ctr">
              <a:buNone/>
              <a:defRPr/>
            </a:pPr>
            <a:endParaRPr lang="de-DE" sz="800" b="1" dirty="0" smtClean="0">
              <a:solidFill>
                <a:schemeClr val="tx2"/>
              </a:solidFill>
              <a:latin typeface="Century Gothic" pitchFamily="34" charset="0"/>
            </a:endParaRPr>
          </a:p>
          <a:p>
            <a:pPr>
              <a:defRPr/>
            </a:pPr>
            <a:endParaRPr lang="de-DE" sz="2400" b="1" dirty="0">
              <a:solidFill>
                <a:schemeClr val="tx2"/>
              </a:solidFill>
              <a:latin typeface="Century Gothic" pitchFamily="34" charset="0"/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084152"/>
              </p:ext>
            </p:extLst>
          </p:nvPr>
        </p:nvGraphicFramePr>
        <p:xfrm>
          <a:off x="710210" y="2222443"/>
          <a:ext cx="10783409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1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1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4096">
                <a:tc gridSpan="2">
                  <a:txBody>
                    <a:bodyPr/>
                    <a:lstStyle/>
                    <a:p>
                      <a:r>
                        <a:rPr lang="de-DE" sz="2400" dirty="0"/>
                        <a:t>Qualifizierender Mittelschulabschluss</a:t>
                      </a:r>
                    </a:p>
                    <a:p>
                      <a:r>
                        <a:rPr lang="de-DE" sz="2000" dirty="0" smtClean="0"/>
                        <a:t>Besondere</a:t>
                      </a:r>
                      <a:r>
                        <a:rPr lang="de-DE" sz="2000" baseline="0" dirty="0" smtClean="0"/>
                        <a:t> </a:t>
                      </a:r>
                      <a:r>
                        <a:rPr lang="de-DE" sz="2000" dirty="0" smtClean="0"/>
                        <a:t>Leistungsfeststellung</a:t>
                      </a:r>
                      <a:r>
                        <a:rPr lang="de-DE" sz="2000" dirty="0"/>
                        <a:t> </a:t>
                      </a:r>
                    </a:p>
                    <a:p>
                      <a:r>
                        <a:rPr lang="de-DE" sz="2000" dirty="0" smtClean="0"/>
                        <a:t>(</a:t>
                      </a:r>
                      <a:r>
                        <a:rPr lang="de-DE" sz="2000" dirty="0"/>
                        <a:t>in </a:t>
                      </a:r>
                      <a:r>
                        <a:rPr lang="de-DE" sz="2000" dirty="0" smtClean="0"/>
                        <a:t>5 </a:t>
                      </a:r>
                      <a:r>
                        <a:rPr lang="de-DE" sz="2000" dirty="0"/>
                        <a:t>Prüfungsfächern mit einem Gesamtergebnis von mindestens 3,00)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de-DE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043">
                <a:tc>
                  <a:txBody>
                    <a:bodyPr/>
                    <a:lstStyle/>
                    <a:p>
                      <a:pPr marL="285750" indent="-285750">
                        <a:buFont typeface="Wingdings"/>
                        <a:buChar char="§"/>
                      </a:pPr>
                      <a:r>
                        <a:rPr lang="de-DE" sz="2000" b="1" dirty="0"/>
                        <a:t>Deutsch </a:t>
                      </a:r>
                    </a:p>
                    <a:p>
                      <a:pPr marL="285750" indent="-285750">
                        <a:buFont typeface="Wingdings"/>
                        <a:buChar char="§"/>
                      </a:pPr>
                      <a:r>
                        <a:rPr lang="de-DE" sz="2000" b="1" dirty="0"/>
                        <a:t>Mathematik</a:t>
                      </a:r>
                    </a:p>
                    <a:p>
                      <a:pPr marL="285750" indent="-285750">
                        <a:buFont typeface="Wingdings"/>
                        <a:buChar char="§"/>
                      </a:pPr>
                      <a:r>
                        <a:rPr lang="de-DE" sz="2000" b="1" dirty="0"/>
                        <a:t>Englisch</a:t>
                      </a:r>
                      <a:r>
                        <a:rPr lang="de-DE" sz="2000" dirty="0"/>
                        <a:t> oder </a:t>
                      </a:r>
                      <a:r>
                        <a:rPr lang="de-DE" sz="2000" b="1" dirty="0"/>
                        <a:t>PCB</a:t>
                      </a:r>
                      <a:r>
                        <a:rPr lang="de-DE" sz="2000" dirty="0"/>
                        <a:t> oder </a:t>
                      </a:r>
                      <a:r>
                        <a:rPr lang="de-DE" sz="2000" b="1" dirty="0"/>
                        <a:t>GSE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/>
                        <a:buChar char="§"/>
                      </a:pPr>
                      <a:r>
                        <a:rPr lang="de-DE" sz="2000" b="1" dirty="0"/>
                        <a:t>Wirtschaft und Beruf</a:t>
                      </a:r>
                      <a:r>
                        <a:rPr lang="de-DE" sz="2000" dirty="0"/>
                        <a:t> </a:t>
                      </a:r>
                      <a:r>
                        <a:rPr lang="de-DE" sz="2000" dirty="0" smtClean="0"/>
                        <a:t>in</a:t>
                      </a:r>
                      <a:r>
                        <a:rPr lang="de-DE" sz="2000" baseline="0" dirty="0" smtClean="0"/>
                        <a:t> Verbindung mit</a:t>
                      </a:r>
                      <a:endParaRPr lang="de-DE" sz="2000" dirty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de-DE" sz="2000" b="1" dirty="0" smtClean="0"/>
                        <a:t>     Technik</a:t>
                      </a:r>
                      <a:r>
                        <a:rPr lang="de-DE" sz="2000" baseline="0" dirty="0" smtClean="0"/>
                        <a:t> </a:t>
                      </a:r>
                      <a:r>
                        <a:rPr lang="de-DE" sz="2000" baseline="0" dirty="0"/>
                        <a:t>oder </a:t>
                      </a:r>
                      <a:r>
                        <a:rPr lang="de-DE" sz="2000" b="1" baseline="0" dirty="0"/>
                        <a:t>Soziales</a:t>
                      </a:r>
                      <a:r>
                        <a:rPr lang="de-DE" sz="2000" baseline="0" dirty="0"/>
                        <a:t> oder </a:t>
                      </a:r>
                      <a:r>
                        <a:rPr lang="de-DE" sz="2000" b="1" baseline="0" dirty="0"/>
                        <a:t>Wirtschaft</a:t>
                      </a:r>
                      <a:r>
                        <a:rPr lang="de-DE" sz="2000" baseline="0" dirty="0"/>
                        <a:t>  (Projektprüfung)</a:t>
                      </a:r>
                    </a:p>
                    <a:p>
                      <a:pPr marL="285750" indent="-285750">
                        <a:buFont typeface="Wingdings"/>
                        <a:buChar char="§"/>
                      </a:pPr>
                      <a:r>
                        <a:rPr lang="de-DE" sz="2000" b="1" baseline="0" dirty="0"/>
                        <a:t>Religion</a:t>
                      </a:r>
                      <a:r>
                        <a:rPr lang="de-DE" sz="2000" baseline="0" dirty="0"/>
                        <a:t> oder </a:t>
                      </a:r>
                      <a:r>
                        <a:rPr lang="de-DE" sz="2000" b="1" baseline="0" dirty="0"/>
                        <a:t>Musik</a:t>
                      </a:r>
                      <a:r>
                        <a:rPr lang="de-DE" sz="2000" baseline="0" dirty="0"/>
                        <a:t> oder </a:t>
                      </a:r>
                      <a:r>
                        <a:rPr lang="de-DE" sz="2000" b="1" baseline="0" dirty="0"/>
                        <a:t>Kunst</a:t>
                      </a:r>
                      <a:r>
                        <a:rPr lang="de-DE" sz="2000" baseline="0" dirty="0"/>
                        <a:t> oder </a:t>
                      </a:r>
                      <a:r>
                        <a:rPr lang="de-DE" sz="2000" b="1" baseline="0" dirty="0"/>
                        <a:t>Sport</a:t>
                      </a:r>
                      <a:r>
                        <a:rPr lang="de-DE" sz="2000" baseline="0" dirty="0"/>
                        <a:t> oder </a:t>
                      </a:r>
                      <a:r>
                        <a:rPr lang="de-DE" sz="2000" b="1" baseline="0" dirty="0"/>
                        <a:t>Informatik</a:t>
                      </a:r>
                      <a:endParaRPr lang="de-DE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956122"/>
              </p:ext>
            </p:extLst>
          </p:nvPr>
        </p:nvGraphicFramePr>
        <p:xfrm>
          <a:off x="710211" y="5311406"/>
          <a:ext cx="10783408" cy="1177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83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6835">
                <a:tc>
                  <a:txBody>
                    <a:bodyPr/>
                    <a:lstStyle/>
                    <a:p>
                      <a:r>
                        <a:rPr lang="de-DE" sz="2400" dirty="0"/>
                        <a:t>Erfolgreicher Mittelschulabschluss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870">
                <a:tc>
                  <a:txBody>
                    <a:bodyPr/>
                    <a:lstStyle/>
                    <a:p>
                      <a:r>
                        <a:rPr lang="de-DE" sz="2000" dirty="0"/>
                        <a:t>Erfolgreiches Absolvieren der 9. Klasse (mindestens 4,00 im Durchschnitt aller Fächer und nicht mehr als 3x</a:t>
                      </a:r>
                      <a:r>
                        <a:rPr lang="de-DE" sz="2000" baseline="0" dirty="0"/>
                        <a:t> Note 5</a:t>
                      </a:r>
                      <a:endParaRPr lang="de-D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788" cy="1521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7CD78EAE-FD6E-9BAE-349C-3E4B9E8BE070}"/>
              </a:ext>
            </a:extLst>
          </p:cNvPr>
          <p:cNvSpPr/>
          <p:nvPr/>
        </p:nvSpPr>
        <p:spPr>
          <a:xfrm>
            <a:off x="858341" y="4728134"/>
            <a:ext cx="674705" cy="3765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727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07568" y="1844824"/>
            <a:ext cx="8285838" cy="4176712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de-DE" sz="3400" b="1" dirty="0">
                <a:solidFill>
                  <a:schemeClr val="tx2"/>
                </a:solidFill>
              </a:rPr>
              <a:t>Vorteile der Orientierungsstufe</a:t>
            </a:r>
          </a:p>
          <a:p>
            <a:pPr marL="0" indent="0" algn="ctr">
              <a:buNone/>
              <a:defRPr/>
            </a:pPr>
            <a:endParaRPr lang="de-DE" sz="800" b="1" dirty="0">
              <a:solidFill>
                <a:schemeClr val="tx2"/>
              </a:solidFill>
              <a:latin typeface="Century Gothic" pitchFamily="34" charset="0"/>
            </a:endParaRPr>
          </a:p>
          <a:p>
            <a:pPr>
              <a:buFont typeface="Wingdings" panose="020B0604020202020204" pitchFamily="34" charset="0"/>
              <a:buChar char="§"/>
              <a:defRPr/>
            </a:pPr>
            <a:r>
              <a:rPr lang="de-DE" altLang="de-DE" sz="2600" dirty="0">
                <a:latin typeface="Calibri"/>
                <a:cs typeface="Calibri"/>
              </a:rPr>
              <a:t>Möglichkeit für unsere Schüler, über zwei Jahre hinweg ihre Fähigkeiten an Aufgaben zu entfalten</a:t>
            </a:r>
          </a:p>
          <a:p>
            <a:pPr>
              <a:buFont typeface="Wingdings" panose="020B0604020202020204" pitchFamily="34" charset="0"/>
              <a:buChar char="§"/>
              <a:defRPr/>
            </a:pPr>
            <a:endParaRPr lang="de-DE" altLang="de-DE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20B0604020202020204" pitchFamily="34" charset="0"/>
              <a:buChar char="§"/>
              <a:defRPr/>
            </a:pPr>
            <a:r>
              <a:rPr lang="de-DE" altLang="de-DE" sz="2600" dirty="0">
                <a:latin typeface="Calibri"/>
                <a:cs typeface="Calibri"/>
              </a:rPr>
              <a:t>Reibungslose Umstufung in andere Leistungskurse für „Spätentwickler“ – ohne Schulwechsel</a:t>
            </a:r>
          </a:p>
          <a:p>
            <a:pPr>
              <a:buFont typeface="Wingdings" panose="020B0604020202020204" pitchFamily="34" charset="0"/>
              <a:buChar char="§"/>
              <a:defRPr/>
            </a:pPr>
            <a:endParaRPr lang="de-DE" altLang="de-DE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20B0604020202020204" pitchFamily="34" charset="0"/>
              <a:buChar char="§"/>
              <a:defRPr/>
            </a:pPr>
            <a:r>
              <a:rPr lang="de-DE" altLang="de-DE" sz="2600" dirty="0">
                <a:latin typeface="Calibri"/>
                <a:cs typeface="Calibri"/>
              </a:rPr>
              <a:t>Möglichkeit des „Ausprobierens“ einer Schulart</a:t>
            </a:r>
          </a:p>
          <a:p>
            <a:pPr>
              <a:buFont typeface="Wingdings" panose="020B0604020202020204" pitchFamily="34" charset="0"/>
              <a:buChar char="§"/>
              <a:defRPr/>
            </a:pPr>
            <a:endParaRPr lang="de-DE" altLang="de-DE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20B0604020202020204" pitchFamily="34" charset="0"/>
              <a:buChar char="§"/>
              <a:defRPr/>
            </a:pPr>
            <a:r>
              <a:rPr lang="de-DE" sz="2600" dirty="0">
                <a:latin typeface="Calibri"/>
                <a:cs typeface="Calibri"/>
              </a:rPr>
              <a:t>Kein Pflichtwiederholen in der Orientierungsstufe</a:t>
            </a:r>
          </a:p>
          <a:p>
            <a:pPr>
              <a:buFont typeface="Wingdings" panose="020B0604020202020204" pitchFamily="34" charset="0"/>
              <a:buChar char="§"/>
              <a:defRPr/>
            </a:pPr>
            <a:endParaRPr lang="de-DE" altLang="de-DE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20B0604020202020204" pitchFamily="34" charset="0"/>
              <a:buChar char="§"/>
              <a:defRPr/>
            </a:pPr>
            <a:r>
              <a:rPr lang="de-DE" altLang="de-DE" sz="2600" dirty="0">
                <a:latin typeface="Calibri"/>
                <a:cs typeface="Calibri"/>
              </a:rPr>
              <a:t>Erhalt von Freundschaften über Schulartgrenzen hinweg</a:t>
            </a:r>
          </a:p>
          <a:p>
            <a:pPr marL="0" indent="0">
              <a:buNone/>
              <a:defRPr/>
            </a:pPr>
            <a:endParaRPr lang="de-DE" altLang="de-DE" sz="1000" dirty="0"/>
          </a:p>
          <a:p>
            <a:pPr>
              <a:buFontTx/>
              <a:buNone/>
              <a:defRPr/>
            </a:pPr>
            <a:r>
              <a:rPr lang="de-DE" altLang="de-DE" sz="2400" dirty="0">
                <a:sym typeface="Wingdings" pitchFamily="2" charset="2"/>
              </a:rPr>
              <a:t>	</a:t>
            </a:r>
            <a:endParaRPr lang="de-DE" sz="2400" b="1" dirty="0">
              <a:solidFill>
                <a:schemeClr val="tx2"/>
              </a:solidFill>
              <a:latin typeface="Century Gothic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788" cy="1521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4297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343472" y="2558273"/>
            <a:ext cx="9289032" cy="337522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Fördergruppen für leistungsschwächere Kinder im 5. Jahrgang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Schüler helfen Schülern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Tutoren zur Unterstützung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Angebote der Regionalen Begabtenförderung für </a:t>
            </a:r>
            <a:r>
              <a:rPr lang="de-DE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besonders </a:t>
            </a:r>
            <a:r>
              <a:rPr 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begabte Schüler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Offenes Ganztagsangebot (Mittagessen, Hausaufgabenbetreuung, Spiel- und Erlebniszeit)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Vielseitige AGs und Neigungsgruppen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de-DE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1631504" y="1709118"/>
            <a:ext cx="8229600" cy="639762"/>
          </a:xfrm>
        </p:spPr>
        <p:txBody>
          <a:bodyPr/>
          <a:lstStyle/>
          <a:p>
            <a:pPr algn="ctr"/>
            <a:r>
              <a:rPr lang="de-DE" altLang="de-DE" sz="3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Individuelle Förderung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788" cy="1521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2479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Inhaltsplatzhalter 2"/>
          <p:cNvSpPr txBox="1">
            <a:spLocks noGrp="1"/>
          </p:cNvSpPr>
          <p:nvPr>
            <p:ph type="body" idx="1"/>
          </p:nvPr>
        </p:nvSpPr>
        <p:spPr>
          <a:xfrm>
            <a:off x="1981200" y="1772816"/>
            <a:ext cx="8229600" cy="4393035"/>
          </a:xfrm>
          <a:prstGeom prst="rect">
            <a:avLst/>
          </a:prstGeom>
        </p:spPr>
        <p:txBody>
          <a:bodyPr/>
          <a:lstStyle/>
          <a:p>
            <a:pPr marL="0" indent="0" algn="ctr" defTabSz="905255">
              <a:spcBef>
                <a:spcPts val="900"/>
              </a:spcBef>
              <a:buSzTx/>
              <a:buNone/>
              <a:defRPr sz="3959" b="1">
                <a:solidFill>
                  <a:srgbClr val="1F497D"/>
                </a:solidFill>
              </a:defRPr>
            </a:pPr>
            <a:r>
              <a:rPr sz="3400" dirty="0"/>
              <a:t>Team der </a:t>
            </a:r>
            <a:r>
              <a:rPr sz="3400" dirty="0" err="1"/>
              <a:t>Schulberatung</a:t>
            </a:r>
            <a:endParaRPr sz="3400" dirty="0"/>
          </a:p>
          <a:p>
            <a:pPr marL="0" indent="0" defTabSz="905255">
              <a:spcBef>
                <a:spcPts val="500"/>
              </a:spcBef>
              <a:buSzTx/>
              <a:buNone/>
              <a:defRPr sz="2376" b="1"/>
            </a:pPr>
            <a:endParaRPr dirty="0"/>
          </a:p>
        </p:txBody>
      </p:sp>
      <p:pic>
        <p:nvPicPr>
          <p:cNvPr id="184" name="Grafik 10" descr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5815" y="1718443"/>
            <a:ext cx="137160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Grafik 12" descr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789" cy="1521230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  <p:grpSp>
        <p:nvGrpSpPr>
          <p:cNvPr id="190" name="Grafik 3"/>
          <p:cNvGrpSpPr/>
          <p:nvPr/>
        </p:nvGrpSpPr>
        <p:grpSpPr>
          <a:xfrm>
            <a:off x="8295492" y="2720666"/>
            <a:ext cx="2068662" cy="2719611"/>
            <a:chOff x="0" y="0"/>
            <a:chExt cx="1252232" cy="1631039"/>
          </a:xfrm>
        </p:grpSpPr>
        <p:sp>
          <p:nvSpPr>
            <p:cNvPr id="188" name="Rechteck"/>
            <p:cNvSpPr/>
            <p:nvPr/>
          </p:nvSpPr>
          <p:spPr>
            <a:xfrm>
              <a:off x="0" y="0"/>
              <a:ext cx="1252233" cy="163104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89" name="image15.jpeg" descr="image15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52233" cy="1631040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69C88AE0-7CBE-DAB0-3FD7-1DDF0CF76652}"/>
              </a:ext>
            </a:extLst>
          </p:cNvPr>
          <p:cNvSpPr txBox="1"/>
          <p:nvPr/>
        </p:nvSpPr>
        <p:spPr>
          <a:xfrm>
            <a:off x="8381150" y="5713829"/>
            <a:ext cx="195592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 dirty="0" smtClean="0">
                <a:latin typeface="+mn-lt"/>
                <a:cs typeface="Arial"/>
              </a:rPr>
              <a:t>Herr Seidemann</a:t>
            </a:r>
            <a:endParaRPr lang="de-DE" sz="2000" dirty="0">
              <a:latin typeface="+mn-lt"/>
            </a:endParaRPr>
          </a:p>
          <a:p>
            <a:r>
              <a:rPr lang="de-DE" sz="1200" dirty="0" smtClean="0">
                <a:latin typeface="+mn-lt"/>
                <a:cs typeface="Arial"/>
              </a:rPr>
              <a:t>(</a:t>
            </a:r>
            <a:r>
              <a:rPr lang="de-DE" sz="1200" dirty="0" err="1" smtClean="0">
                <a:latin typeface="+mn-lt"/>
                <a:cs typeface="Arial"/>
              </a:rPr>
              <a:t>JaS</a:t>
            </a:r>
            <a:r>
              <a:rPr lang="de-DE" sz="1200" dirty="0" smtClean="0">
                <a:latin typeface="+mn-lt"/>
                <a:cs typeface="Arial"/>
              </a:rPr>
              <a:t> – Jugendsozialarbeiter)  </a:t>
            </a:r>
            <a:endParaRPr lang="de-DE" sz="1200" dirty="0">
              <a:latin typeface="+mn-lt"/>
              <a:cs typeface="Arial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1" r="4100"/>
          <a:stretch/>
        </p:blipFill>
        <p:spPr>
          <a:xfrm rot="5400000">
            <a:off x="1027186" y="2619569"/>
            <a:ext cx="3203468" cy="2928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65" y="2703248"/>
            <a:ext cx="1858720" cy="2787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9C88AE0-7CBE-DAB0-3FD7-1DDF0CF76652}"/>
              </a:ext>
            </a:extLst>
          </p:cNvPr>
          <p:cNvSpPr txBox="1"/>
          <p:nvPr/>
        </p:nvSpPr>
        <p:spPr>
          <a:xfrm>
            <a:off x="5486737" y="5708338"/>
            <a:ext cx="141046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 dirty="0" smtClean="0">
                <a:latin typeface="+mn-lt"/>
                <a:cs typeface="Arial"/>
              </a:rPr>
              <a:t>Frau Langer</a:t>
            </a:r>
            <a:endParaRPr lang="de-DE" sz="2000" dirty="0">
              <a:latin typeface="+mn-lt"/>
            </a:endParaRPr>
          </a:p>
          <a:p>
            <a:r>
              <a:rPr lang="de-DE" sz="1200" dirty="0" smtClean="0">
                <a:latin typeface="+mn-lt"/>
                <a:cs typeface="Arial"/>
              </a:rPr>
              <a:t>(Schulpsychologin)  </a:t>
            </a:r>
            <a:endParaRPr lang="de-DE" sz="1200" dirty="0">
              <a:latin typeface="+mn-lt"/>
              <a:cs typeface="Arial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9C88AE0-7CBE-DAB0-3FD7-1DDF0CF76652}"/>
              </a:ext>
            </a:extLst>
          </p:cNvPr>
          <p:cNvSpPr txBox="1"/>
          <p:nvPr/>
        </p:nvSpPr>
        <p:spPr>
          <a:xfrm>
            <a:off x="513803" y="5712690"/>
            <a:ext cx="428461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 dirty="0" smtClean="0">
                <a:latin typeface="+mn-lt"/>
                <a:cs typeface="Arial"/>
              </a:rPr>
              <a:t>Frau Hafner    Frau Meisel    Frau Gardill</a:t>
            </a:r>
            <a:endParaRPr lang="de-DE" sz="2000" dirty="0">
              <a:latin typeface="+mn-lt"/>
            </a:endParaRPr>
          </a:p>
          <a:p>
            <a:r>
              <a:rPr lang="de-DE" sz="1200" dirty="0" smtClean="0">
                <a:latin typeface="+mn-lt"/>
                <a:cs typeface="Arial"/>
              </a:rPr>
              <a:t>(Beratungslehrkräfte der Real-/Mittelschule und des Gymnasiums) </a:t>
            </a:r>
            <a:endParaRPr lang="de-DE" sz="1200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4135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416" y="2583161"/>
            <a:ext cx="4040188" cy="395128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dirty="0"/>
              <a:t>in Kooperation mit der</a:t>
            </a:r>
          </a:p>
          <a:p>
            <a:pPr marL="0" indent="0"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Mittagessen</a:t>
            </a:r>
          </a:p>
          <a:p>
            <a:pPr>
              <a:defRPr/>
            </a:pPr>
            <a:r>
              <a:rPr lang="de-DE" dirty="0"/>
              <a:t>Hausaufgabenbetreuung</a:t>
            </a:r>
          </a:p>
          <a:p>
            <a:pPr>
              <a:defRPr/>
            </a:pPr>
            <a:r>
              <a:rPr lang="de-DE" dirty="0"/>
              <a:t>Spiel- und Erlebniszeit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97470" y="1415318"/>
            <a:ext cx="8519010" cy="1143000"/>
          </a:xfrm>
        </p:spPr>
        <p:txBody>
          <a:bodyPr/>
          <a:lstStyle/>
          <a:p>
            <a:pPr>
              <a:defRPr/>
            </a:pPr>
            <a:r>
              <a:rPr lang="de-DE" sz="3400" b="1" dirty="0">
                <a:solidFill>
                  <a:schemeClr val="tx2"/>
                </a:solidFill>
                <a:latin typeface="Century Gothic"/>
              </a:rPr>
              <a:t>Offene Ganztagsschule (kurz: OGS)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955" y="3020211"/>
            <a:ext cx="2262638" cy="153859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788" cy="1521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https://www.gsh-hollfeld.de/wp-content/uploads/2022/06/TeamOGS22-scal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503" y="2718544"/>
            <a:ext cx="6766646" cy="3335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64472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Inhaltsplatzhalter 2"/>
          <p:cNvSpPr txBox="1">
            <a:spLocks noGrp="1"/>
          </p:cNvSpPr>
          <p:nvPr>
            <p:ph type="body" idx="1"/>
          </p:nvPr>
        </p:nvSpPr>
        <p:spPr>
          <a:xfrm>
            <a:off x="609600" y="1934308"/>
            <a:ext cx="10972800" cy="4231543"/>
          </a:xfrm>
          <a:prstGeom prst="rect">
            <a:avLst/>
          </a:prstGeom>
        </p:spPr>
        <p:txBody>
          <a:bodyPr/>
          <a:lstStyle/>
          <a:p>
            <a:pPr marL="0" indent="0" algn="ctr" defTabSz="905255">
              <a:spcBef>
                <a:spcPts val="900"/>
              </a:spcBef>
              <a:buSzTx/>
              <a:buNone/>
              <a:defRPr sz="3959" b="1">
                <a:solidFill>
                  <a:srgbClr val="1F497D"/>
                </a:solidFill>
              </a:defRPr>
            </a:pPr>
            <a:r>
              <a:rPr lang="de-DE" dirty="0"/>
              <a:t>Digitale </a:t>
            </a:r>
            <a:r>
              <a:rPr lang="de-DE" dirty="0" smtClean="0"/>
              <a:t>Bildung – Tablets für </a:t>
            </a:r>
            <a:r>
              <a:rPr lang="de-DE" dirty="0" err="1" smtClean="0"/>
              <a:t>Jgst</a:t>
            </a:r>
            <a:r>
              <a:rPr lang="de-DE" dirty="0" smtClean="0"/>
              <a:t>. 7 bis 9 </a:t>
            </a:r>
            <a:endParaRPr dirty="0"/>
          </a:p>
          <a:p>
            <a:pPr marL="0" indent="0" defTabSz="905255">
              <a:buSzTx/>
              <a:buNone/>
              <a:defRPr sz="1188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/>
          </a:p>
        </p:txBody>
      </p:sp>
      <p:pic>
        <p:nvPicPr>
          <p:cNvPr id="191" name="Grafik 12" descr="Grafi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89" cy="1521230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152" y="2961727"/>
            <a:ext cx="4495637" cy="259500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3606"/>
            <a:ext cx="3946396" cy="261312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575" y="2943607"/>
            <a:ext cx="3483845" cy="261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54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platzhalter 7"/>
          <p:cNvSpPr txBox="1">
            <a:spLocks noGrp="1"/>
          </p:cNvSpPr>
          <p:nvPr>
            <p:ph type="body" sz="quarter" idx="1"/>
          </p:nvPr>
        </p:nvSpPr>
        <p:spPr>
          <a:xfrm>
            <a:off x="1415561" y="1692995"/>
            <a:ext cx="10260623" cy="639763"/>
          </a:xfrm>
          <a:prstGeom prst="rect">
            <a:avLst/>
          </a:prstGeom>
        </p:spPr>
        <p:txBody>
          <a:bodyPr/>
          <a:lstStyle>
            <a:lvl1pPr algn="ctr">
              <a:spcBef>
                <a:spcPts val="800"/>
              </a:spcBef>
              <a:defRPr sz="3400">
                <a:solidFill>
                  <a:srgbClr val="1F497D"/>
                </a:solidFill>
              </a:defRPr>
            </a:lvl1pPr>
          </a:lstStyle>
          <a:p>
            <a:r>
              <a:rPr dirty="0"/>
              <a:t>AGs und </a:t>
            </a:r>
            <a:r>
              <a:rPr dirty="0" err="1" smtClean="0"/>
              <a:t>Neigungsgruppen</a:t>
            </a:r>
            <a:r>
              <a:rPr lang="de-DE" dirty="0" smtClean="0"/>
              <a:t> – tiergestützte Pädagogik</a:t>
            </a:r>
            <a:endParaRPr dirty="0"/>
          </a:p>
        </p:txBody>
      </p:sp>
      <p:pic>
        <p:nvPicPr>
          <p:cNvPr id="170" name="Grafik 12" descr="Grafi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89" cy="1521230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630">
            <a:off x="9155320" y="2826299"/>
            <a:ext cx="2741088" cy="1815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1" name="Grafik 4" descr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20077">
            <a:off x="345914" y="2643100"/>
            <a:ext cx="2899790" cy="1985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014">
            <a:off x="6387803" y="4582121"/>
            <a:ext cx="2941222" cy="1960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143">
            <a:off x="2876191" y="4565849"/>
            <a:ext cx="2990748" cy="1992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40" y="2473126"/>
            <a:ext cx="5388428" cy="1821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0112245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158">
            <a:off x="8290997" y="2796658"/>
            <a:ext cx="3259385" cy="2167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81200" y="1594609"/>
            <a:ext cx="8229600" cy="4571242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de-DE" sz="2800" b="1" dirty="0">
                <a:solidFill>
                  <a:schemeClr val="tx2"/>
                </a:solidFill>
                <a:latin typeface="Century Gothic" pitchFamily="34" charset="0"/>
              </a:rPr>
              <a:t>Neigungskurse und </a:t>
            </a:r>
            <a:r>
              <a:rPr lang="de-DE" sz="2800" b="1" dirty="0" smtClean="0">
                <a:solidFill>
                  <a:schemeClr val="tx2"/>
                </a:solidFill>
                <a:latin typeface="Century Gothic" pitchFamily="34" charset="0"/>
              </a:rPr>
              <a:t>Wahlunterricht - sportlich</a:t>
            </a:r>
            <a:endParaRPr lang="de-DE" sz="2800" b="1" dirty="0">
              <a:solidFill>
                <a:schemeClr val="tx2"/>
              </a:solidFill>
              <a:latin typeface="Century Gothic" pitchFamily="34" charset="0"/>
            </a:endParaRPr>
          </a:p>
          <a:p>
            <a:pPr marL="0" indent="0" algn="ctr">
              <a:buNone/>
              <a:defRPr/>
            </a:pPr>
            <a:endParaRPr lang="de-DE" sz="800" b="1" dirty="0">
              <a:solidFill>
                <a:schemeClr val="tx2"/>
              </a:solidFill>
              <a:latin typeface="Century Gothic" pitchFamily="34" charset="0"/>
            </a:endParaRPr>
          </a:p>
          <a:p>
            <a:pPr marL="0" indent="0" algn="ctr">
              <a:buNone/>
              <a:defRPr/>
            </a:pPr>
            <a:endParaRPr lang="de-DE" sz="2400" b="1" dirty="0">
              <a:solidFill>
                <a:schemeClr val="tx2"/>
              </a:solidFill>
              <a:latin typeface="Century Gothic" pitchFamily="34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83" y="2198060"/>
            <a:ext cx="2979289" cy="2063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Grafik 12" descr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3789" cy="1521230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4225">
            <a:off x="452899" y="2507336"/>
            <a:ext cx="3487772" cy="2314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881">
            <a:off x="2559028" y="4451927"/>
            <a:ext cx="2981265" cy="2150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370">
            <a:off x="6098037" y="4502051"/>
            <a:ext cx="3094526" cy="2061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29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81199" y="1594608"/>
            <a:ext cx="9079523" cy="4586383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de-DE" sz="2800" b="1" dirty="0">
                <a:solidFill>
                  <a:schemeClr val="tx2"/>
                </a:solidFill>
                <a:latin typeface="Century Gothic" pitchFamily="34" charset="0"/>
              </a:rPr>
              <a:t>Neigungskurse und </a:t>
            </a:r>
            <a:r>
              <a:rPr lang="de-DE" sz="2800" b="1" dirty="0" smtClean="0">
                <a:solidFill>
                  <a:schemeClr val="tx2"/>
                </a:solidFill>
                <a:latin typeface="Century Gothic" pitchFamily="34" charset="0"/>
              </a:rPr>
              <a:t>Wahlunterricht - musikalisch</a:t>
            </a:r>
            <a:endParaRPr lang="de-DE" sz="2800" b="1" dirty="0">
              <a:solidFill>
                <a:schemeClr val="tx2"/>
              </a:solidFill>
              <a:latin typeface="Century Gothic" pitchFamily="34" charset="0"/>
            </a:endParaRPr>
          </a:p>
          <a:p>
            <a:pPr marL="0" indent="0" algn="ctr">
              <a:buNone/>
              <a:defRPr/>
            </a:pPr>
            <a:endParaRPr lang="de-DE" sz="800" b="1" dirty="0">
              <a:solidFill>
                <a:schemeClr val="tx2"/>
              </a:solidFill>
              <a:latin typeface="Century Gothic" pitchFamily="34" charset="0"/>
            </a:endParaRPr>
          </a:p>
          <a:p>
            <a:pPr marL="0" indent="0" algn="ctr">
              <a:buNone/>
              <a:defRPr/>
            </a:pPr>
            <a:endParaRPr lang="de-DE" sz="2400" b="1" dirty="0">
              <a:solidFill>
                <a:schemeClr val="tx2"/>
              </a:solidFill>
              <a:latin typeface="Century Gothic" pitchFamily="34" charset="0"/>
            </a:endParaRPr>
          </a:p>
        </p:txBody>
      </p:sp>
      <p:pic>
        <p:nvPicPr>
          <p:cNvPr id="10" name="Grafik 12" descr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789" cy="1521230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226">
            <a:off x="8459863" y="2400297"/>
            <a:ext cx="3107177" cy="2244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510" y="2189931"/>
            <a:ext cx="3724874" cy="2486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326">
            <a:off x="2732782" y="4514349"/>
            <a:ext cx="3155603" cy="2106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3806">
            <a:off x="563497" y="2599886"/>
            <a:ext cx="3435194" cy="2293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648">
            <a:off x="6101693" y="4675743"/>
            <a:ext cx="3061002" cy="2027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983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Inhaltsplatzhalter 2"/>
          <p:cNvSpPr>
            <a:spLocks noGrp="1"/>
          </p:cNvSpPr>
          <p:nvPr>
            <p:ph idx="1"/>
          </p:nvPr>
        </p:nvSpPr>
        <p:spPr>
          <a:xfrm>
            <a:off x="2208214" y="1844825"/>
            <a:ext cx="8002587" cy="4281339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altLang="de-DE" sz="40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Struktur der Schule</a:t>
            </a:r>
          </a:p>
          <a:p>
            <a:pPr eaLnBrk="1" hangingPunct="1">
              <a:defRPr/>
            </a:pPr>
            <a:endParaRPr lang="de-DE" sz="1000"/>
          </a:p>
          <a:p>
            <a:pPr marL="0" indent="0" algn="ctr">
              <a:buNone/>
              <a:defRPr/>
            </a:pPr>
            <a:endParaRPr lang="de-DE" altLang="de-DE" sz="2800" b="1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Inhaltsplatzhalter 7"/>
          <p:cNvGraphicFramePr/>
          <p:nvPr>
            <p:extLst>
              <p:ext uri="{D42A27DB-BD31-4B8C-83A1-F6EECF244321}">
                <p14:modId xmlns:p14="http://schemas.microsoft.com/office/powerpoint/2010/main" val="856271820"/>
              </p:ext>
            </p:extLst>
          </p:nvPr>
        </p:nvGraphicFramePr>
        <p:xfrm>
          <a:off x="976543" y="2703001"/>
          <a:ext cx="10244831" cy="3724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Grafi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3788" cy="1521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81199" y="1759450"/>
            <a:ext cx="8229600" cy="591242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de-DE" sz="2800" b="1" dirty="0" smtClean="0">
                <a:solidFill>
                  <a:srgbClr val="C00000"/>
                </a:solidFill>
                <a:latin typeface="Century Gothic" pitchFamily="34" charset="0"/>
              </a:rPr>
              <a:t>NEU!</a:t>
            </a:r>
            <a:r>
              <a:rPr lang="de-DE" sz="2800" b="1" dirty="0" smtClean="0">
                <a:solidFill>
                  <a:schemeClr val="tx2"/>
                </a:solidFill>
                <a:latin typeface="Century Gothic" pitchFamily="34" charset="0"/>
              </a:rPr>
              <a:t>               Projektgruppen                  </a:t>
            </a:r>
            <a:r>
              <a:rPr lang="de-DE" sz="2800" b="1" dirty="0" smtClean="0">
                <a:solidFill>
                  <a:srgbClr val="C00000"/>
                </a:solidFill>
                <a:latin typeface="Century Gothic" pitchFamily="34" charset="0"/>
              </a:rPr>
              <a:t>NEU!</a:t>
            </a:r>
            <a:endParaRPr lang="de-DE" sz="800" b="1" dirty="0">
              <a:solidFill>
                <a:srgbClr val="C00000"/>
              </a:solidFill>
              <a:latin typeface="Century Gothic" pitchFamily="34" charset="0"/>
            </a:endParaRPr>
          </a:p>
          <a:p>
            <a:pPr marL="0" indent="0" algn="ctr">
              <a:buNone/>
              <a:defRPr/>
            </a:pPr>
            <a:endParaRPr lang="de-DE" sz="2400" b="1" dirty="0">
              <a:solidFill>
                <a:schemeClr val="tx2"/>
              </a:solidFill>
              <a:latin typeface="Century Gothic" pitchFamily="34" charset="0"/>
            </a:endParaRPr>
          </a:p>
        </p:txBody>
      </p:sp>
      <p:pic>
        <p:nvPicPr>
          <p:cNvPr id="10" name="Grafik 12" descr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789" cy="1521230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  <p:sp>
        <p:nvSpPr>
          <p:cNvPr id="13" name="Inhaltsplatzhalter 2"/>
          <p:cNvSpPr txBox="1">
            <a:spLocks/>
          </p:cNvSpPr>
          <p:nvPr/>
        </p:nvSpPr>
        <p:spPr bwMode="auto">
          <a:xfrm>
            <a:off x="1113048" y="2420934"/>
            <a:ext cx="2157690" cy="59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de-DE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Sport-Freunde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de-DE" sz="800" b="1" dirty="0" smtClean="0">
              <a:solidFill>
                <a:schemeClr val="tx2"/>
              </a:solidFill>
              <a:latin typeface="Century Gothic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de-DE" sz="2400" b="1" dirty="0">
              <a:solidFill>
                <a:schemeClr val="tx2"/>
              </a:solidFill>
              <a:latin typeface="Century Gothic" pitchFamily="34" charset="0"/>
            </a:endParaRPr>
          </a:p>
        </p:txBody>
      </p:sp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4786566" y="2420934"/>
            <a:ext cx="2618865" cy="59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de-DE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Forscher-Freunde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de-DE" sz="800" b="1" dirty="0" smtClean="0">
              <a:solidFill>
                <a:schemeClr val="tx2"/>
              </a:solidFill>
              <a:latin typeface="Century Gothic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de-DE" sz="2400" b="1" dirty="0">
              <a:solidFill>
                <a:schemeClr val="tx2"/>
              </a:solidFill>
              <a:latin typeface="Century Gothic" pitchFamily="34" charset="0"/>
            </a:endParaRPr>
          </a:p>
        </p:txBody>
      </p:sp>
      <p:sp>
        <p:nvSpPr>
          <p:cNvPr id="15" name="Inhaltsplatzhalter 2"/>
          <p:cNvSpPr txBox="1">
            <a:spLocks/>
          </p:cNvSpPr>
          <p:nvPr/>
        </p:nvSpPr>
        <p:spPr bwMode="auto">
          <a:xfrm>
            <a:off x="8841883" y="2420934"/>
            <a:ext cx="2289178" cy="59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de-DE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Musik-Freunde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de-DE" sz="800" b="1" dirty="0" smtClean="0">
              <a:solidFill>
                <a:schemeClr val="tx2"/>
              </a:solidFill>
              <a:latin typeface="Century Gothic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de-DE" sz="2400" b="1" dirty="0">
              <a:solidFill>
                <a:schemeClr val="tx2"/>
              </a:solidFill>
              <a:latin typeface="Century Gothic" pitchFamily="34" charset="0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60" y="3108801"/>
            <a:ext cx="3315666" cy="2200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976" y="3082418"/>
            <a:ext cx="3336992" cy="2224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227" y="3082418"/>
            <a:ext cx="3379542" cy="2253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feld 3"/>
          <p:cNvSpPr txBox="1"/>
          <p:nvPr/>
        </p:nvSpPr>
        <p:spPr>
          <a:xfrm>
            <a:off x="87923" y="5577141"/>
            <a:ext cx="11843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Neues </a:t>
            </a:r>
            <a:r>
              <a:rPr lang="de-DE" dirty="0" smtClean="0"/>
              <a:t>ausprobieren, Projekte planen, Exkursionen machen, externe Partner kennen lernen, Gemeinschaft erleben</a:t>
            </a:r>
          </a:p>
          <a:p>
            <a:pPr algn="ctr"/>
            <a:r>
              <a:rPr lang="de-DE" dirty="0" smtClean="0"/>
              <a:t> 14-tägig</a:t>
            </a:r>
            <a:r>
              <a:rPr lang="de-DE" dirty="0"/>
              <a:t>, Doppelstunde </a:t>
            </a:r>
            <a:r>
              <a:rPr lang="de-DE" smtClean="0"/>
              <a:t>an einem Nachmittag </a:t>
            </a:r>
            <a:endParaRPr lang="de-DE" dirty="0"/>
          </a:p>
          <a:p>
            <a:pPr algn="ctr"/>
            <a:r>
              <a:rPr lang="de-DE" dirty="0" smtClean="0">
                <a:solidFill>
                  <a:srgbClr val="C00000"/>
                </a:solidFill>
              </a:rPr>
              <a:t>Anmeldung bereits bei der Aufnahme im Mai erwünscht!</a:t>
            </a:r>
            <a:endParaRPr lang="de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75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platzhalter 7"/>
          <p:cNvSpPr txBox="1"/>
          <p:nvPr/>
        </p:nvSpPr>
        <p:spPr>
          <a:xfrm>
            <a:off x="1536103" y="1543513"/>
            <a:ext cx="9550998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spcBef>
                <a:spcPts val="800"/>
              </a:spcBef>
              <a:defRPr sz="3400" b="1">
                <a:solidFill>
                  <a:srgbClr val="1F497D"/>
                </a:solidFill>
              </a:defRPr>
            </a:lvl1pPr>
          </a:lstStyle>
          <a:p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Schule</a:t>
            </a:r>
            <a:r>
              <a:rPr dirty="0"/>
              <a:t> </a:t>
            </a:r>
            <a:r>
              <a:rPr dirty="0" err="1"/>
              <a:t>zum</a:t>
            </a:r>
            <a:r>
              <a:rPr dirty="0"/>
              <a:t> </a:t>
            </a:r>
            <a:r>
              <a:rPr lang="de-DE" dirty="0" smtClean="0"/>
              <a:t>Lernen </a:t>
            </a:r>
            <a:r>
              <a:rPr lang="de-DE" u="sng" dirty="0" smtClean="0"/>
              <a:t>und</a:t>
            </a:r>
            <a:r>
              <a:rPr lang="de-DE" dirty="0" smtClean="0"/>
              <a:t> </a:t>
            </a:r>
            <a:r>
              <a:rPr dirty="0" err="1" smtClean="0"/>
              <a:t>Wohlfühlen</a:t>
            </a:r>
            <a:endParaRPr dirty="0"/>
          </a:p>
        </p:txBody>
      </p:sp>
      <p:pic>
        <p:nvPicPr>
          <p:cNvPr id="196" name="Grafik 8" descr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2" y="0"/>
            <a:ext cx="12193789" cy="1521230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5" descr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871" y="2181350"/>
            <a:ext cx="3141303" cy="2180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Grafik 11" descr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35488">
            <a:off x="408157" y="2352354"/>
            <a:ext cx="3258215" cy="2268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6" descr="Grafik 6"/>
          <p:cNvPicPr>
            <a:picLocks noChangeAspect="1"/>
          </p:cNvPicPr>
          <p:nvPr/>
        </p:nvPicPr>
        <p:blipFill>
          <a:blip r:embed="rId5"/>
          <a:srcRect r="18106"/>
          <a:stretch>
            <a:fillRect/>
          </a:stretch>
        </p:blipFill>
        <p:spPr>
          <a:xfrm rot="578763">
            <a:off x="2486905" y="4353504"/>
            <a:ext cx="2918178" cy="2088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233">
            <a:off x="8183405" y="2584583"/>
            <a:ext cx="3793766" cy="2523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0" name="Grafik 11" descr="Grafi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51758">
            <a:off x="5826101" y="4395319"/>
            <a:ext cx="3057547" cy="2113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956619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1135781" y="1916723"/>
            <a:ext cx="10077651" cy="4310049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34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MINT-Neubau – Fertigstellung 2025</a:t>
            </a:r>
            <a:endParaRPr lang="de-DE" sz="3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de-DE" sz="1200" dirty="0" smtClean="0">
              <a:latin typeface="Century Gothic" panose="020B0502020202020204" pitchFamily="34" charset="0"/>
            </a:endParaRPr>
          </a:p>
          <a:p>
            <a:pPr marL="0" indent="0">
              <a:buNone/>
              <a:defRPr/>
            </a:pPr>
            <a:endParaRPr lang="de-DE" sz="1200" dirty="0">
              <a:latin typeface="Century Gothic" panose="020B0502020202020204" pitchFamily="34" charset="0"/>
            </a:endParaRPr>
          </a:p>
          <a:p>
            <a:pPr marL="0" indent="0">
              <a:buNone/>
              <a:defRPr/>
            </a:pPr>
            <a:endParaRPr lang="de-DE" sz="1200" dirty="0">
              <a:latin typeface="Century Gothic" panose="020B0502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8" y="0"/>
            <a:ext cx="12193788" cy="1521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" r="3243" b="17047"/>
          <a:stretch/>
        </p:blipFill>
        <p:spPr>
          <a:xfrm>
            <a:off x="582301" y="2699238"/>
            <a:ext cx="5248573" cy="322343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t="3143" r="483" b="16092"/>
          <a:stretch/>
        </p:blipFill>
        <p:spPr>
          <a:xfrm>
            <a:off x="6384354" y="2699238"/>
            <a:ext cx="5222739" cy="322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84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1135781" y="1700809"/>
            <a:ext cx="10077651" cy="496376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3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Aufnahmeverfahren</a:t>
            </a:r>
          </a:p>
          <a:p>
            <a:pPr marL="0" indent="0">
              <a:buNone/>
              <a:defRPr/>
            </a:pPr>
            <a:endParaRPr lang="de-DE" sz="1200" dirty="0">
              <a:latin typeface="Century Gothic" panose="020B0502020202020204" pitchFamily="34" charset="0"/>
            </a:endParaRPr>
          </a:p>
          <a:p>
            <a:pPr marL="0" indent="0">
              <a:buNone/>
              <a:defRPr/>
            </a:pPr>
            <a:r>
              <a:rPr lang="de-DE" sz="2200" b="1" dirty="0">
                <a:cs typeface="Arial" panose="020B0604020202020204" pitchFamily="34" charset="0"/>
              </a:rPr>
              <a:t>Sprengelschüler:</a:t>
            </a:r>
          </a:p>
          <a:p>
            <a:pPr marL="0" indent="0">
              <a:buNone/>
              <a:defRPr/>
            </a:pPr>
            <a:r>
              <a:rPr lang="de-DE" sz="2200" dirty="0" err="1">
                <a:cs typeface="Arial" panose="020B0604020202020204" pitchFamily="34" charset="0"/>
              </a:rPr>
              <a:t>Hollfeld</a:t>
            </a:r>
            <a:r>
              <a:rPr lang="de-DE" sz="2200" dirty="0">
                <a:cs typeface="Arial" panose="020B0604020202020204" pitchFamily="34" charset="0"/>
              </a:rPr>
              <a:t>, Königsfeld, OT von </a:t>
            </a:r>
            <a:r>
              <a:rPr lang="de-DE" sz="2200" dirty="0" err="1">
                <a:cs typeface="Arial" panose="020B0604020202020204" pitchFamily="34" charset="0"/>
              </a:rPr>
              <a:t>Waischenfeld</a:t>
            </a:r>
            <a:r>
              <a:rPr lang="de-DE" sz="2200" dirty="0">
                <a:cs typeface="Arial" panose="020B0604020202020204" pitchFamily="34" charset="0"/>
              </a:rPr>
              <a:t> (</a:t>
            </a:r>
            <a:r>
              <a:rPr lang="de-DE" sz="2200" dirty="0" err="1">
                <a:cs typeface="Arial" panose="020B0604020202020204" pitchFamily="34" charset="0"/>
              </a:rPr>
              <a:t>Löhlitz</a:t>
            </a:r>
            <a:r>
              <a:rPr lang="de-DE" sz="2200" dirty="0">
                <a:cs typeface="Arial" panose="020B0604020202020204" pitchFamily="34" charset="0"/>
              </a:rPr>
              <a:t>) und OT von Mistelgau (Obernsees, </a:t>
            </a:r>
            <a:r>
              <a:rPr lang="de-DE" sz="2200" dirty="0" err="1">
                <a:cs typeface="Arial" panose="020B0604020202020204" pitchFamily="34" charset="0"/>
              </a:rPr>
              <a:t>Mengersdorf</a:t>
            </a:r>
            <a:r>
              <a:rPr lang="de-DE" sz="2200" dirty="0">
                <a:cs typeface="Arial" panose="020B0604020202020204" pitchFamily="34" charset="0"/>
              </a:rPr>
              <a:t>, </a:t>
            </a:r>
            <a:r>
              <a:rPr lang="de-DE" sz="2200" dirty="0" err="1">
                <a:cs typeface="Arial" panose="020B0604020202020204" pitchFamily="34" charset="0"/>
              </a:rPr>
              <a:t>Truppach</a:t>
            </a:r>
            <a:r>
              <a:rPr lang="de-DE" sz="2200" dirty="0">
                <a:cs typeface="Arial" panose="020B0604020202020204" pitchFamily="34" charset="0"/>
              </a:rPr>
              <a:t>, </a:t>
            </a:r>
            <a:r>
              <a:rPr lang="de-DE" sz="2200" dirty="0" err="1">
                <a:cs typeface="Arial" panose="020B0604020202020204" pitchFamily="34" charset="0"/>
              </a:rPr>
              <a:t>Wohnsgehaig</a:t>
            </a:r>
            <a:r>
              <a:rPr lang="de-DE" sz="2200" dirty="0"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  <a:defRPr/>
            </a:pPr>
            <a:r>
              <a:rPr lang="de-DE" sz="2200" dirty="0" smtClean="0">
                <a:solidFill>
                  <a:srgbClr val="FF0000"/>
                </a:solidFill>
                <a:cs typeface="Arial" panose="020B0604020202020204" pitchFamily="34" charset="0"/>
              </a:rPr>
              <a:t>Abgabe des Anmeldeformulars bei der Klassenleitung Ihres Kindes.                             </a:t>
            </a:r>
          </a:p>
          <a:p>
            <a:pPr marL="0" indent="0">
              <a:buNone/>
              <a:defRPr/>
            </a:pPr>
            <a:endParaRPr lang="de-DE" sz="14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de-DE" sz="2200" b="1" dirty="0">
                <a:cs typeface="Arial" panose="020B0604020202020204" pitchFamily="34" charset="0"/>
              </a:rPr>
              <a:t>Nicht-Sprengelschüler: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200" dirty="0">
                <a:solidFill>
                  <a:srgbClr val="FF0000"/>
                </a:solidFill>
                <a:cs typeface="Arial" panose="020B0604020202020204" pitchFamily="34" charset="0"/>
              </a:rPr>
              <a:t>Montag, </a:t>
            </a:r>
            <a:r>
              <a:rPr lang="de-DE" sz="2200" dirty="0" smtClean="0">
                <a:solidFill>
                  <a:srgbClr val="FF0000"/>
                </a:solidFill>
                <a:cs typeface="Arial" panose="020B0604020202020204" pitchFamily="34" charset="0"/>
              </a:rPr>
              <a:t>06. </a:t>
            </a:r>
            <a:r>
              <a:rPr lang="de-DE" sz="2200" dirty="0">
                <a:solidFill>
                  <a:srgbClr val="FF0000"/>
                </a:solidFill>
                <a:cs typeface="Arial" panose="020B0604020202020204" pitchFamily="34" charset="0"/>
              </a:rPr>
              <a:t>Mai </a:t>
            </a:r>
            <a:r>
              <a:rPr lang="de-DE" sz="2200" dirty="0" smtClean="0">
                <a:solidFill>
                  <a:srgbClr val="FF0000"/>
                </a:solidFill>
                <a:cs typeface="Arial" panose="020B0604020202020204" pitchFamily="34" charset="0"/>
              </a:rPr>
              <a:t>2024 </a:t>
            </a:r>
            <a:r>
              <a:rPr lang="de-DE" sz="2200" dirty="0">
                <a:solidFill>
                  <a:srgbClr val="FF0000"/>
                </a:solidFill>
                <a:cs typeface="Arial" panose="020B0604020202020204" pitchFamily="34" charset="0"/>
              </a:rPr>
              <a:t>– </a:t>
            </a:r>
            <a:r>
              <a:rPr lang="de-DE" sz="2200" dirty="0" smtClean="0">
                <a:solidFill>
                  <a:srgbClr val="FF0000"/>
                </a:solidFill>
                <a:cs typeface="Arial" panose="020B0604020202020204" pitchFamily="34" charset="0"/>
              </a:rPr>
              <a:t>Mittwoch, 08. </a:t>
            </a:r>
            <a:r>
              <a:rPr lang="de-DE" sz="2200" dirty="0">
                <a:solidFill>
                  <a:srgbClr val="FF0000"/>
                </a:solidFill>
                <a:cs typeface="Arial" panose="020B0604020202020204" pitchFamily="34" charset="0"/>
              </a:rPr>
              <a:t>Mai </a:t>
            </a:r>
            <a:r>
              <a:rPr lang="de-DE" sz="2200" dirty="0" smtClean="0">
                <a:solidFill>
                  <a:srgbClr val="FF0000"/>
                </a:solidFill>
                <a:cs typeface="Arial" panose="020B0604020202020204" pitchFamily="34" charset="0"/>
              </a:rPr>
              <a:t>2024</a:t>
            </a:r>
            <a:endParaRPr lang="de-DE" sz="22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2200" dirty="0">
                <a:cs typeface="Arial" panose="020B0604020202020204" pitchFamily="34" charset="0"/>
              </a:rPr>
              <a:t>jeweils von 08:00 Uhr bis 15:00 Uhr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de-DE" sz="2200" dirty="0">
                <a:cs typeface="Arial" panose="020B0604020202020204" pitchFamily="34" charset="0"/>
              </a:rPr>
              <a:t>und am </a:t>
            </a:r>
            <a:r>
              <a:rPr lang="de-DE" sz="2200" dirty="0">
                <a:solidFill>
                  <a:srgbClr val="FF0000"/>
                </a:solidFill>
                <a:cs typeface="Arial" panose="020B0604020202020204" pitchFamily="34" charset="0"/>
              </a:rPr>
              <a:t>Freitag, </a:t>
            </a:r>
            <a:r>
              <a:rPr lang="de-DE" sz="2200" dirty="0" smtClean="0">
                <a:solidFill>
                  <a:srgbClr val="FF0000"/>
                </a:solidFill>
                <a:cs typeface="Arial" panose="020B0604020202020204" pitchFamily="34" charset="0"/>
              </a:rPr>
              <a:t>10. </a:t>
            </a:r>
            <a:r>
              <a:rPr lang="de-DE" sz="2200" dirty="0">
                <a:solidFill>
                  <a:srgbClr val="FF0000"/>
                </a:solidFill>
                <a:cs typeface="Arial" panose="020B0604020202020204" pitchFamily="34" charset="0"/>
              </a:rPr>
              <a:t>Mai </a:t>
            </a:r>
            <a:r>
              <a:rPr lang="de-DE" sz="2200" dirty="0" smtClean="0">
                <a:solidFill>
                  <a:srgbClr val="FF0000"/>
                </a:solidFill>
                <a:cs typeface="Arial" panose="020B0604020202020204" pitchFamily="34" charset="0"/>
              </a:rPr>
              <a:t>2024</a:t>
            </a:r>
            <a:r>
              <a:rPr lang="de-DE" sz="2200" dirty="0" smtClean="0">
                <a:cs typeface="Arial" panose="020B0604020202020204" pitchFamily="34" charset="0"/>
              </a:rPr>
              <a:t>, </a:t>
            </a:r>
            <a:r>
              <a:rPr lang="de-DE" sz="2200" dirty="0">
                <a:cs typeface="Arial" panose="020B0604020202020204" pitchFamily="34" charset="0"/>
              </a:rPr>
              <a:t>von 08:00 Uhr bis 13:00 Uhr 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de-DE" sz="2200" dirty="0">
                <a:cs typeface="Arial" panose="020B0604020202020204" pitchFamily="34" charset="0"/>
              </a:rPr>
              <a:t>im Sekretariat der Gesamtschule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8" y="0"/>
            <a:ext cx="12193788" cy="1521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81199" y="2564904"/>
            <a:ext cx="8229600" cy="1797931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4800" b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Vielen Dank für Ihre Aufmerksamkeit!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5167303"/>
            <a:ext cx="2398625" cy="169116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5167303"/>
            <a:ext cx="2714533" cy="169019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067" y="5157192"/>
            <a:ext cx="2732533" cy="170030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77" y="5167303"/>
            <a:ext cx="2552303" cy="169069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788" cy="1521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5000" y="713929"/>
            <a:ext cx="8229600" cy="432048"/>
          </a:xfrm>
        </p:spPr>
        <p:txBody>
          <a:bodyPr/>
          <a:lstStyle/>
          <a:p>
            <a:endParaRPr lang="de-DE" sz="400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776913" y="2069677"/>
            <a:ext cx="6021510" cy="4525963"/>
          </a:xfrm>
        </p:spPr>
        <p:txBody>
          <a:bodyPr/>
          <a:lstStyle/>
          <a:p>
            <a:pPr marL="0" indent="0">
              <a:buNone/>
            </a:pPr>
            <a:endParaRPr lang="de-DE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de-DE" sz="20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de-DE" sz="20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Unsere Schüler können ihre Begabungen an den gestellten Aufgaben entfalten.</a:t>
            </a:r>
          </a:p>
          <a:p>
            <a:pPr marL="0" indent="0">
              <a:buNone/>
            </a:pPr>
            <a:endParaRPr lang="de-DE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Sie haben 2 Jahre mehr Zeit, sich zu orientieren, d. h. die </a:t>
            </a:r>
            <a:r>
              <a:rPr lang="de-DE" sz="2600" b="1" dirty="0">
                <a:latin typeface="Calibri" panose="020F0502020204030204" pitchFamily="34" charset="0"/>
                <a:cs typeface="Calibri" panose="020F0502020204030204" pitchFamily="34" charset="0"/>
              </a:rPr>
              <a:t>individuell passende </a:t>
            </a:r>
            <a:r>
              <a:rPr 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Laufbahn für sich zu finden.</a:t>
            </a:r>
          </a:p>
        </p:txBody>
      </p:sp>
      <p:sp>
        <p:nvSpPr>
          <p:cNvPr id="8" name="Rechteck 8"/>
          <p:cNvSpPr>
            <a:spLocks noChangeArrowheads="1"/>
          </p:cNvSpPr>
          <p:nvPr/>
        </p:nvSpPr>
        <p:spPr bwMode="auto">
          <a:xfrm>
            <a:off x="1981201" y="1738314"/>
            <a:ext cx="8435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4000" b="1" dirty="0">
                <a:solidFill>
                  <a:schemeClr val="tx2"/>
                </a:solidFill>
                <a:cs typeface="Calibri" panose="020F0502020204030204" pitchFamily="34" charset="0"/>
              </a:rPr>
              <a:t>Erfolgskonzept Orientierungsstufe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88" cy="1521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Grafik 4" descr="Ein Bild, das Text, Boden, Tisch, drinnen enthält.&#10;&#10;Beschreibung automatisch generier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37" y="3054561"/>
            <a:ext cx="5013325" cy="301900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6230" y="1600201"/>
            <a:ext cx="5233877" cy="4525963"/>
          </a:xfrm>
        </p:spPr>
        <p:txBody>
          <a:bodyPr/>
          <a:lstStyle/>
          <a:p>
            <a:pPr marL="0" indent="0">
              <a:buNone/>
            </a:pPr>
            <a:endParaRPr lang="de-DE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de-DE" sz="20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de-DE" sz="20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Gleicher Unterricht für alle Schüler im 1. Halbjahr der 5. Klasse</a:t>
            </a:r>
          </a:p>
          <a:p>
            <a:pPr>
              <a:buFont typeface="Wingdings" panose="05000000000000000000" pitchFamily="2" charset="2"/>
              <a:buChar char="§"/>
            </a:pPr>
            <a:endParaRPr lang="de-DE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Zum Halbjahreswechsel </a:t>
            </a:r>
            <a:r>
              <a:rPr lang="de-DE" sz="2600" b="1" dirty="0">
                <a:latin typeface="Calibri" panose="020F0502020204030204" pitchFamily="34" charset="0"/>
                <a:cs typeface="Calibri" panose="020F0502020204030204" pitchFamily="34" charset="0"/>
              </a:rPr>
              <a:t>Einstufung</a:t>
            </a:r>
            <a:r>
              <a:rPr 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 in den Fächern Deutsch, Englisch, Mathematik in niveau-spezifische Leistungsgruppen A – B – C </a:t>
            </a:r>
          </a:p>
        </p:txBody>
      </p:sp>
      <p:sp>
        <p:nvSpPr>
          <p:cNvPr id="8" name="Rechteck 8"/>
          <p:cNvSpPr>
            <a:spLocks noChangeArrowheads="1"/>
          </p:cNvSpPr>
          <p:nvPr/>
        </p:nvSpPr>
        <p:spPr bwMode="auto">
          <a:xfrm>
            <a:off x="1524001" y="1738313"/>
            <a:ext cx="889317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3400" b="1">
                <a:solidFill>
                  <a:schemeClr val="tx2"/>
                </a:solidFill>
                <a:cs typeface="Calibri" panose="020F0502020204030204" pitchFamily="34" charset="0"/>
              </a:rPr>
              <a:t>Die Orientierungsstufe und wie sie funktioniert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88" cy="1521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8" descr="Ein Bild, das Text enthält.&#10;&#10;Beschreibung automatisch generier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150" y="2631757"/>
            <a:ext cx="5211763" cy="34439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48909" y="1374598"/>
            <a:ext cx="4695701" cy="4525963"/>
          </a:xfrm>
        </p:spPr>
        <p:txBody>
          <a:bodyPr/>
          <a:lstStyle/>
          <a:p>
            <a:pPr marL="0" indent="0">
              <a:buNone/>
            </a:pPr>
            <a:endParaRPr lang="de-DE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de-DE" sz="20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de-DE" sz="20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2600" b="1" dirty="0">
                <a:latin typeface="Calibri" panose="020F0502020204030204" pitchFamily="34" charset="0"/>
                <a:cs typeface="Calibri" panose="020F0502020204030204" pitchFamily="34" charset="0"/>
              </a:rPr>
              <a:t>Einstufungskriterien:</a:t>
            </a:r>
            <a:r>
              <a:rPr lang="en-US" altLang="de-DE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de-DE" alt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Leistung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de-DE" alt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pädagogisches Urteil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de-DE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DE" sz="2600" b="1" dirty="0">
                <a:latin typeface="Calibri" panose="020F0502020204030204" pitchFamily="34" charset="0"/>
                <a:cs typeface="Calibri" panose="020F0502020204030204" pitchFamily="34" charset="0"/>
              </a:rPr>
              <a:t>Pädagogische Eignungskriterien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Lernbereitschaft und Ausdauer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Lernverhalten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Begabung</a:t>
            </a:r>
          </a:p>
        </p:txBody>
      </p:sp>
      <p:sp>
        <p:nvSpPr>
          <p:cNvPr id="8" name="Rechteck 8"/>
          <p:cNvSpPr>
            <a:spLocks noChangeArrowheads="1"/>
          </p:cNvSpPr>
          <p:nvPr/>
        </p:nvSpPr>
        <p:spPr bwMode="auto">
          <a:xfrm>
            <a:off x="1559496" y="1738314"/>
            <a:ext cx="878497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3400" b="1">
                <a:solidFill>
                  <a:schemeClr val="tx2"/>
                </a:solidFill>
                <a:cs typeface="Calibri" panose="020F0502020204030204" pitchFamily="34" charset="0"/>
              </a:rPr>
              <a:t>Die Orientierungsstufe und wie sie funktioniert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788" cy="1521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Grafik 4" descr="Ein Bild, das Boden, Tisch, Person, drinnen enthält.&#10;&#10;Beschreibung automatisch generiert.">
            <a:extLst>
              <a:ext uri="{FF2B5EF4-FFF2-40B4-BE49-F238E27FC236}">
                <a16:creationId xmlns:a16="http://schemas.microsoft.com/office/drawing/2014/main" id="{A5697863-0408-4096-B2C1-AB74D97EF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213" y="2665802"/>
            <a:ext cx="4933950" cy="339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91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Inhaltsplatzhalter 2"/>
          <p:cNvSpPr>
            <a:spLocks noGrp="1"/>
          </p:cNvSpPr>
          <p:nvPr>
            <p:ph idx="1"/>
          </p:nvPr>
        </p:nvSpPr>
        <p:spPr>
          <a:xfrm>
            <a:off x="1631504" y="1844824"/>
            <a:ext cx="8784976" cy="6477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altLang="de-DE" sz="3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Orientierungsstufe und wie sie funktioniert</a:t>
            </a:r>
          </a:p>
          <a:p>
            <a:pPr marL="0" indent="0" algn="ctr">
              <a:buNone/>
              <a:defRPr/>
            </a:pPr>
            <a:endParaRPr lang="de-DE" altLang="de-DE" sz="12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DE" altLang="de-DE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Noten </a:t>
            </a:r>
            <a:r>
              <a:rPr lang="de-DE" alt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in den Fächern Deutsch, Englisch und Mathe nach dem </a:t>
            </a:r>
            <a:endParaRPr lang="de-DE" altLang="de-DE" sz="2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DE" altLang="de-DE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1</a:t>
            </a:r>
            <a:r>
              <a:rPr lang="de-DE" alt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altLang="de-DE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Halbjahr im </a:t>
            </a:r>
            <a:r>
              <a:rPr lang="de-DE" alt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5. Jahrgang als Grundlage für die Einstufung: 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de-DE" altLang="de-DE" sz="24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de-DE" altLang="de-DE" sz="2400" dirty="0"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defRPr/>
            </a:pPr>
            <a:endParaRPr lang="de-DE" sz="2400" dirty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endParaRPr lang="de-DE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Inhaltsplatzhalt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9095281"/>
              </p:ext>
            </p:extLst>
          </p:nvPr>
        </p:nvGraphicFramePr>
        <p:xfrm>
          <a:off x="1981200" y="3573016"/>
          <a:ext cx="8229600" cy="2194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405">
                <a:tc gridSpan="3">
                  <a:txBody>
                    <a:bodyPr/>
                    <a:lstStyle/>
                    <a:p>
                      <a:pPr algn="ctr"/>
                      <a:r>
                        <a:rPr lang="de-DE" sz="2600" dirty="0">
                          <a:latin typeface="Calibri" panose="020F0502020204030204" pitchFamily="34" charset="0"/>
                        </a:rPr>
                        <a:t>Einstufungsnote</a:t>
                      </a:r>
                    </a:p>
                  </a:txBody>
                  <a:tcPr marT="45748" marB="45748">
                    <a:cell3D prstMaterial="dkEdge">
                      <a:bevel prst="coolSlan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316">
                <a:tc>
                  <a:txBody>
                    <a:bodyPr/>
                    <a:lstStyle/>
                    <a:p>
                      <a:pPr algn="ctr"/>
                      <a:r>
                        <a:rPr lang="de-DE" sz="2200" dirty="0">
                          <a:latin typeface="Calibri" panose="020F0502020204030204" pitchFamily="34" charset="0"/>
                        </a:rPr>
                        <a:t>„sehr</a:t>
                      </a:r>
                      <a:r>
                        <a:rPr lang="de-DE" sz="2200" baseline="0" dirty="0">
                          <a:latin typeface="Calibri" panose="020F0502020204030204" pitchFamily="34" charset="0"/>
                        </a:rPr>
                        <a:t> gut“ bzw. „gut“ </a:t>
                      </a:r>
                      <a:endParaRPr lang="de-DE" sz="2200" dirty="0">
                        <a:latin typeface="Calibri" panose="020F0502020204030204" pitchFamily="34" charset="0"/>
                      </a:endParaRPr>
                    </a:p>
                  </a:txBody>
                  <a:tcPr marT="45748" marB="45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>
                          <a:latin typeface="Calibri" panose="020F0502020204030204" pitchFamily="34" charset="0"/>
                        </a:rPr>
                        <a:t>„befriedigend“</a:t>
                      </a:r>
                    </a:p>
                  </a:txBody>
                  <a:tcPr marT="45748" marB="45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>
                          <a:latin typeface="Calibri" panose="020F0502020204030204" pitchFamily="34" charset="0"/>
                        </a:rPr>
                        <a:t>„ausreichend“ und schlechter</a:t>
                      </a:r>
                    </a:p>
                  </a:txBody>
                  <a:tcPr marT="45748" marB="457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941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latin typeface="Calibri" panose="020F0502020204030204" pitchFamily="34" charset="0"/>
                        </a:rPr>
                        <a:t>   Niveaugruppe</a:t>
                      </a:r>
                      <a:r>
                        <a:rPr lang="de-DE" sz="2000" dirty="0">
                          <a:latin typeface="Calibri" panose="020F0502020204030204" pitchFamily="34" charset="0"/>
                        </a:rPr>
                        <a:t>   </a:t>
                      </a:r>
                      <a:r>
                        <a:rPr lang="de-DE" sz="2800" dirty="0">
                          <a:latin typeface="Calibri" panose="020F0502020204030204" pitchFamily="34" charset="0"/>
                        </a:rPr>
                        <a:t>A  </a:t>
                      </a:r>
                      <a:r>
                        <a:rPr lang="de-DE" sz="1200" dirty="0">
                          <a:latin typeface="Calibri" panose="020F0502020204030204" pitchFamily="34" charset="0"/>
                        </a:rPr>
                        <a:t>im 2. Halbjahr</a:t>
                      </a:r>
                      <a:endParaRPr lang="de-DE" sz="2000" dirty="0">
                        <a:latin typeface="Calibri" panose="020F0502020204030204" pitchFamily="34" charset="0"/>
                      </a:endParaRPr>
                    </a:p>
                  </a:txBody>
                  <a:tcPr marT="45748" marB="4574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Calibri" panose="020F0502020204030204" pitchFamily="34" charset="0"/>
                        </a:rPr>
                        <a:t>    Niveaugruppe</a:t>
                      </a:r>
                      <a:r>
                        <a:rPr lang="de-DE" sz="2000" dirty="0"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de-DE" sz="2800" dirty="0">
                          <a:latin typeface="Calibri" panose="020F0502020204030204" pitchFamily="34" charset="0"/>
                        </a:rPr>
                        <a:t>B  </a:t>
                      </a:r>
                      <a:r>
                        <a:rPr lang="de-DE" sz="1200" dirty="0">
                          <a:latin typeface="Calibri" panose="020F0502020204030204" pitchFamily="34" charset="0"/>
                        </a:rPr>
                        <a:t>im 2. Halbjahr</a:t>
                      </a:r>
                    </a:p>
                    <a:p>
                      <a:pPr algn="l"/>
                      <a:endParaRPr lang="de-DE" sz="2800" dirty="0">
                        <a:latin typeface="Calibri" panose="020F0502020204030204" pitchFamily="34" charset="0"/>
                      </a:endParaRPr>
                    </a:p>
                  </a:txBody>
                  <a:tcPr marT="45748" marB="4574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Calibri" panose="020F0502020204030204" pitchFamily="34" charset="0"/>
                        </a:rPr>
                        <a:t>   Niveaugruppe</a:t>
                      </a:r>
                      <a:r>
                        <a:rPr lang="de-DE" sz="20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2000" baseline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2800" dirty="0"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de-DE" sz="3200" dirty="0"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de-DE" sz="1200" dirty="0">
                          <a:latin typeface="Calibri" panose="020F0502020204030204" pitchFamily="34" charset="0"/>
                        </a:rPr>
                        <a:t>im 2. Halbjahr</a:t>
                      </a:r>
                    </a:p>
                    <a:p>
                      <a:pPr algn="l"/>
                      <a:endParaRPr lang="de-DE" sz="2000" dirty="0">
                        <a:latin typeface="Calibri" panose="020F0502020204030204" pitchFamily="34" charset="0"/>
                      </a:endParaRPr>
                    </a:p>
                  </a:txBody>
                  <a:tcPr marT="45748" marB="4574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Rechteck 1"/>
          <p:cNvSpPr/>
          <p:nvPr/>
        </p:nvSpPr>
        <p:spPr>
          <a:xfrm>
            <a:off x="2346650" y="5877272"/>
            <a:ext cx="7715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Century Gothic" panose="020B0502020202020204" pitchFamily="34" charset="0"/>
              </a:rPr>
              <a:t> </a:t>
            </a:r>
            <a:r>
              <a:rPr lang="de-DE" sz="3000" b="1" dirty="0">
                <a:latin typeface="Calibri" panose="020F0502020204030204" pitchFamily="34" charset="0"/>
                <a:cs typeface="Calibri" panose="020F0502020204030204" pitchFamily="34" charset="0"/>
              </a:rPr>
              <a:t>Keine Verschlechterung zum </a:t>
            </a:r>
            <a:r>
              <a:rPr lang="de-DE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Übertrittszeugnis</a:t>
            </a:r>
            <a:r>
              <a:rPr lang="de-DE" sz="3000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de-DE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788" cy="1521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3079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1754832" y="1821804"/>
            <a:ext cx="8661648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de-DE" altLang="de-DE" sz="3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Orientierungsstufe und wie sie funktioniert</a:t>
            </a:r>
          </a:p>
          <a:p>
            <a:pPr algn="l">
              <a:buFont typeface="Arial" charset="0"/>
              <a:buNone/>
            </a:pPr>
            <a:r>
              <a:rPr lang="de-DE" alt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Möglichkeit der </a:t>
            </a:r>
            <a:r>
              <a:rPr lang="de-DE" altLang="de-DE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Umstufung</a:t>
            </a:r>
            <a:r>
              <a:rPr lang="de-DE" alt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>
              <a:buFont typeface="Arial" charset="0"/>
              <a:buNone/>
            </a:pPr>
            <a:r>
              <a:rPr lang="de-DE" alt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 </a:t>
            </a:r>
            <a:r>
              <a:rPr lang="de-DE" alt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jeweils am Ende eines Halbjahres</a:t>
            </a:r>
          </a:p>
          <a:p>
            <a:pPr>
              <a:buFont typeface="Arial" charset="0"/>
              <a:buNone/>
            </a:pPr>
            <a:endParaRPr lang="de-DE" altLang="de-DE" sz="2400" dirty="0"/>
          </a:p>
        </p:txBody>
      </p:sp>
      <p:sp>
        <p:nvSpPr>
          <p:cNvPr id="8" name="Textfeld 7"/>
          <p:cNvSpPr txBox="1"/>
          <p:nvPr/>
        </p:nvSpPr>
        <p:spPr>
          <a:xfrm>
            <a:off x="1991544" y="3501008"/>
            <a:ext cx="8373616" cy="2462213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>
              <a:defRPr/>
            </a:pPr>
            <a:r>
              <a:rPr lang="de-DE" sz="2200" b="1" dirty="0">
                <a:latin typeface="Calibri" panose="020F0502020204030204" pitchFamily="34" charset="0"/>
                <a:cs typeface="Calibri" panose="020F0502020204030204" pitchFamily="34" charset="0"/>
              </a:rPr>
              <a:t>Aufstufung </a:t>
            </a:r>
            <a:r>
              <a:rPr lang="de-DE" sz="22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</a:t>
            </a:r>
            <a:endParaRPr lang="de-DE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2200" dirty="0">
                <a:latin typeface="Calibri" panose="020F0502020204030204" pitchFamily="34" charset="0"/>
                <a:cs typeface="Calibri" panose="020F0502020204030204" pitchFamily="34" charset="0"/>
              </a:rPr>
              <a:t>Halbjahresnote „sehr gut“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2200" dirty="0">
                <a:latin typeface="Calibri" panose="020F0502020204030204" pitchFamily="34" charset="0"/>
                <a:cs typeface="Calibri" panose="020F0502020204030204" pitchFamily="34" charset="0"/>
              </a:rPr>
              <a:t>Halbjahresnote „gut“ und ein positives pädagogisches Urteil</a:t>
            </a:r>
          </a:p>
          <a:p>
            <a:pPr>
              <a:defRPr/>
            </a:pPr>
            <a:endParaRPr lang="de-DE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de-DE" sz="22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</a:p>
          <a:p>
            <a:pPr>
              <a:defRPr/>
            </a:pPr>
            <a:endParaRPr lang="de-DE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de-DE" sz="2200" b="1" dirty="0">
                <a:latin typeface="Calibri" panose="020F0502020204030204" pitchFamily="34" charset="0"/>
                <a:cs typeface="Calibri" panose="020F0502020204030204" pitchFamily="34" charset="0"/>
              </a:rPr>
              <a:t>Abstufung </a:t>
            </a:r>
            <a:r>
              <a:rPr lang="de-DE" sz="22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</a:t>
            </a:r>
            <a:endParaRPr lang="de-DE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2200" dirty="0">
                <a:latin typeface="Calibri" panose="020F0502020204030204" pitchFamily="34" charset="0"/>
                <a:cs typeface="Calibri" panose="020F0502020204030204" pitchFamily="34" charset="0"/>
              </a:rPr>
              <a:t>Halbjahresnote „ungenügend“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2200" dirty="0">
                <a:latin typeface="Calibri" panose="020F0502020204030204" pitchFamily="34" charset="0"/>
                <a:cs typeface="Calibri" panose="020F0502020204030204" pitchFamily="34" charset="0"/>
              </a:rPr>
              <a:t>Halbjahresnote „mangelhaft“ und ein negatives pädagogisches Urteil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503" y="5328939"/>
            <a:ext cx="7138987" cy="126841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788" cy="1521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3402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1703512" y="1812925"/>
            <a:ext cx="8856984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de-DE" altLang="de-DE" sz="34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Orientierungsstufe und wie sie funktioniert</a:t>
            </a:r>
          </a:p>
          <a:p>
            <a:pPr>
              <a:buFont typeface="Arial" charset="0"/>
              <a:buNone/>
            </a:pPr>
            <a:r>
              <a:rPr lang="de-DE" altLang="de-DE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Endgültige </a:t>
            </a:r>
            <a:r>
              <a:rPr lang="de-DE" altLang="de-DE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Zuweisung</a:t>
            </a:r>
            <a:r>
              <a:rPr lang="de-DE" altLang="de-DE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 Ende der 6. Jahrgangsstufe:</a:t>
            </a:r>
          </a:p>
          <a:p>
            <a:pPr>
              <a:buFont typeface="Arial" charset="0"/>
              <a:buNone/>
            </a:pPr>
            <a:endParaRPr lang="de-DE" altLang="de-DE" sz="2400"/>
          </a:p>
        </p:txBody>
      </p:sp>
      <p:sp>
        <p:nvSpPr>
          <p:cNvPr id="4" name="Abgerundetes Rechteck 3"/>
          <p:cNvSpPr/>
          <p:nvPr/>
        </p:nvSpPr>
        <p:spPr>
          <a:xfrm>
            <a:off x="2183907" y="3640654"/>
            <a:ext cx="2326130" cy="115212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600" dirty="0"/>
              <a:t>Gymnasialzug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788" cy="1521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Abgerundetes Rechteck 7"/>
          <p:cNvSpPr/>
          <p:nvPr/>
        </p:nvSpPr>
        <p:spPr>
          <a:xfrm>
            <a:off x="4972190" y="3640654"/>
            <a:ext cx="2319628" cy="115212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600" dirty="0" smtClean="0"/>
              <a:t>Realschulzug</a:t>
            </a:r>
            <a:endParaRPr lang="de-DE" sz="2600" dirty="0"/>
          </a:p>
        </p:txBody>
      </p:sp>
      <p:sp>
        <p:nvSpPr>
          <p:cNvPr id="10" name="Abgerundetes Rechteck 9"/>
          <p:cNvSpPr/>
          <p:nvPr/>
        </p:nvSpPr>
        <p:spPr>
          <a:xfrm>
            <a:off x="7753971" y="3640654"/>
            <a:ext cx="2322184" cy="115212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600" dirty="0" smtClean="0"/>
              <a:t>Mittelschulzug</a:t>
            </a:r>
            <a:endParaRPr lang="de-DE" sz="2600" dirty="0"/>
          </a:p>
        </p:txBody>
      </p:sp>
    </p:spTree>
    <p:extLst>
      <p:ext uri="{BB962C8B-B14F-4D97-AF65-F5344CB8AC3E}">
        <p14:creationId xmlns:p14="http://schemas.microsoft.com/office/powerpoint/2010/main" val="2639874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20875" y="1700808"/>
            <a:ext cx="8229600" cy="4176712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de-DE" sz="2800" b="1">
                <a:solidFill>
                  <a:schemeClr val="tx2"/>
                </a:solidFill>
                <a:latin typeface="Century Gothic" pitchFamily="34" charset="0"/>
              </a:rPr>
              <a:t>Angebote des Gymnasialzugs</a:t>
            </a:r>
          </a:p>
          <a:p>
            <a:pPr marL="0" indent="0" algn="ctr">
              <a:buNone/>
              <a:defRPr/>
            </a:pPr>
            <a:endParaRPr lang="de-DE" sz="800" b="1">
              <a:solidFill>
                <a:schemeClr val="tx2"/>
              </a:solidFill>
              <a:latin typeface="Century Gothic" pitchFamily="34" charset="0"/>
            </a:endParaRPr>
          </a:p>
          <a:p>
            <a:pPr>
              <a:defRPr/>
            </a:pPr>
            <a:endParaRPr lang="de-DE" sz="2400" b="1">
              <a:solidFill>
                <a:schemeClr val="tx2"/>
              </a:solidFill>
              <a:latin typeface="Century Gothic" pitchFamily="34" charset="0"/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669054"/>
              </p:ext>
            </p:extLst>
          </p:nvPr>
        </p:nvGraphicFramePr>
        <p:xfrm>
          <a:off x="1455937" y="2564904"/>
          <a:ext cx="9170634" cy="3371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5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5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r>
                        <a:rPr lang="de-DE" sz="2400" dirty="0"/>
                        <a:t>Naturwissenschaftlich-</a:t>
                      </a:r>
                    </a:p>
                    <a:p>
                      <a:r>
                        <a:rPr lang="de-DE" sz="2400" dirty="0"/>
                        <a:t>technologisches Gymnasium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Sprachliches Gymnasium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208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de-DE" sz="900" dirty="0"/>
                    </a:p>
                    <a:p>
                      <a:pPr marL="285750" indent="-285750">
                        <a:buFont typeface="Wingdings"/>
                        <a:buChar char="§"/>
                      </a:pPr>
                      <a:r>
                        <a:rPr lang="de-DE" sz="2200" dirty="0"/>
                        <a:t>Englisch</a:t>
                      </a:r>
                      <a:r>
                        <a:rPr lang="de-DE" sz="2200" baseline="0" dirty="0"/>
                        <a:t> ab der 5. Jahrgangsstufe</a:t>
                      </a:r>
                      <a:endParaRPr lang="de-D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de-DE" sz="900" dirty="0"/>
                    </a:p>
                    <a:p>
                      <a:pPr marL="285750" indent="-285750">
                        <a:buFont typeface="Wingdings"/>
                        <a:buChar char="§"/>
                      </a:pPr>
                      <a:r>
                        <a:rPr lang="de-DE" sz="2200" dirty="0"/>
                        <a:t>Englisch</a:t>
                      </a:r>
                      <a:r>
                        <a:rPr lang="de-DE" sz="2200" baseline="0" dirty="0"/>
                        <a:t> ab der 5. Jahrgangsstufe</a:t>
                      </a:r>
                      <a:endParaRPr lang="de-DE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285750" indent="-285750">
                        <a:buFont typeface="Wingdings"/>
                        <a:buChar char="§"/>
                      </a:pPr>
                      <a:r>
                        <a:rPr lang="de-DE" sz="2200" dirty="0"/>
                        <a:t>Französisch oder Latein ab </a:t>
                      </a:r>
                      <a:r>
                        <a:rPr lang="de-DE" sz="2200" dirty="0" smtClean="0"/>
                        <a:t>der</a:t>
                      </a:r>
                      <a:r>
                        <a:rPr lang="de-DE" sz="2200" baseline="0" dirty="0"/>
                        <a:t> </a:t>
                      </a:r>
                      <a:endParaRPr lang="de-DE" sz="2200" baseline="0" dirty="0" smtClean="0"/>
                    </a:p>
                    <a:p>
                      <a:pPr marL="0" indent="0">
                        <a:buFont typeface="Wingdings"/>
                        <a:buNone/>
                      </a:pPr>
                      <a:r>
                        <a:rPr lang="de-DE" sz="2200" baseline="0" dirty="0" smtClean="0"/>
                        <a:t> </a:t>
                      </a:r>
                      <a:r>
                        <a:rPr lang="de-DE" sz="2200" spc="-300" baseline="0" dirty="0" smtClean="0"/>
                        <a:t>        </a:t>
                      </a:r>
                      <a:r>
                        <a:rPr lang="de-DE" sz="2200" dirty="0" smtClean="0"/>
                        <a:t>6</a:t>
                      </a:r>
                      <a:r>
                        <a:rPr lang="de-DE" sz="2200" dirty="0"/>
                        <a:t>. Jahrgangsstufe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/>
                        <a:buChar char="§"/>
                      </a:pPr>
                      <a:r>
                        <a:rPr lang="de-DE" sz="2200" dirty="0"/>
                        <a:t>Latein ab der 6. Jahrgangsstufe</a:t>
                      </a:r>
                    </a:p>
                    <a:p>
                      <a:pPr marL="285750" indent="-285750">
                        <a:buFont typeface="Wingdings"/>
                        <a:buChar char="§"/>
                      </a:pPr>
                      <a:r>
                        <a:rPr lang="de-DE" sz="2200" dirty="0"/>
                        <a:t>Französisch ab der 8. Jahrgangsstufe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088">
                <a:tc gridSpan="2"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de-DE" sz="2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Optional: 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de-DE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 der 11. Jahrgangsstufe </a:t>
                      </a:r>
                      <a:endParaRPr lang="de-DE" sz="2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de-DE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spätbeginnend </a:t>
                      </a:r>
                      <a:r>
                        <a:rPr lang="de-DE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Spanisch als Ersatz für eine Fremdsprache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788" cy="1521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5345095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936</Words>
  <Application>Microsoft Office PowerPoint</Application>
  <PresentationFormat>Breitbild</PresentationFormat>
  <Paragraphs>215</Paragraphs>
  <Slides>24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Symbol</vt:lpstr>
      <vt:lpstr>Wingdings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Offene Ganztagsschule (kurz: OGS)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Lehrerzimmer</dc:creator>
  <cp:lastModifiedBy>AP 10</cp:lastModifiedBy>
  <cp:revision>171</cp:revision>
  <cp:lastPrinted>2024-03-08T10:48:30Z</cp:lastPrinted>
  <dcterms:created xsi:type="dcterms:W3CDTF">2016-10-10T17:47:00Z</dcterms:created>
  <dcterms:modified xsi:type="dcterms:W3CDTF">2024-03-11T13:11:18Z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1033-11.2.0.9984</vt:lpwstr>
  </property>
</Properties>
</file>